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258" r:id="rId4"/>
    <p:sldId id="265" r:id="rId5"/>
    <p:sldId id="289" r:id="rId6"/>
    <p:sldId id="261" r:id="rId7"/>
    <p:sldId id="266" r:id="rId8"/>
    <p:sldId id="292" r:id="rId9"/>
    <p:sldId id="259"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60" r:id="rId23"/>
    <p:sldId id="263" r:id="rId24"/>
    <p:sldId id="279" r:id="rId25"/>
    <p:sldId id="284" r:id="rId26"/>
    <p:sldId id="285" r:id="rId27"/>
    <p:sldId id="280" r:id="rId28"/>
    <p:sldId id="286" r:id="rId29"/>
    <p:sldId id="287" r:id="rId30"/>
    <p:sldId id="281" r:id="rId31"/>
    <p:sldId id="290"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be, Kelly" initials="JK" lastIdx="3" clrIdx="0"/>
  <p:cmAuthor id="1" name="Tricia Treece" initials="TJT" lastIdx="1" clrIdx="1"/>
  <p:cmAuthor id="2" name="Iris Pennington" initials="IP" lastIdx="8" clrIdx="2"/>
  <p:cmAuthor id="3" name="Montgomery, William" initials="M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192E3-DD3B-411B-B0C0-2DB01DC4E510}" type="datetimeFigureOut">
              <a:rPr lang="en-US" smtClean="0"/>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B2606-C046-45F3-9D6A-A40B59CEE0DB}" type="slidenum">
              <a:rPr lang="en-US" smtClean="0"/>
              <a:t>‹#›</a:t>
            </a:fld>
            <a:endParaRPr lang="en-US"/>
          </a:p>
        </p:txBody>
      </p:sp>
    </p:spTree>
    <p:extLst>
      <p:ext uri="{BB962C8B-B14F-4D97-AF65-F5344CB8AC3E}">
        <p14:creationId xmlns:p14="http://schemas.microsoft.com/office/powerpoint/2010/main" val="344860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en/service/terms/#usag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Image Notes: https://pixabay.com/en/car-volkswagen-vw-shine-reflection-932734/</a:t>
            </a:r>
          </a:p>
          <a:p>
            <a:r>
              <a:rPr lang="en-US" sz="1200" b="0" i="0" kern="1200" dirty="0" smtClean="0">
                <a:solidFill>
                  <a:schemeClr val="tx1"/>
                </a:solidFill>
                <a:effectLst/>
                <a:latin typeface="+mn-lt"/>
                <a:ea typeface="+mn-ea"/>
                <a:cs typeface="+mn-cs"/>
              </a:rPr>
              <a:t>CC0 Public </a:t>
            </a:r>
            <a:r>
              <a:rPr lang="en-US" sz="1200" b="0" i="0" kern="1200" dirty="0" err="1" smtClean="0">
                <a:solidFill>
                  <a:schemeClr val="tx1"/>
                </a:solidFill>
                <a:effectLst/>
                <a:latin typeface="+mn-lt"/>
                <a:ea typeface="+mn-ea"/>
                <a:cs typeface="+mn-cs"/>
              </a:rPr>
              <a:t>DomainEditorial</a:t>
            </a:r>
            <a:r>
              <a:rPr lang="en-US" sz="1200" b="0" i="0" kern="1200" dirty="0" smtClean="0">
                <a:solidFill>
                  <a:schemeClr val="tx1"/>
                </a:solidFill>
                <a:effectLst/>
                <a:latin typeface="+mn-lt"/>
                <a:ea typeface="+mn-ea"/>
                <a:cs typeface="+mn-cs"/>
              </a:rPr>
              <a:t> use only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No attribution required </a:t>
            </a:r>
            <a:br>
              <a:rPr lang="en-US" sz="1200" b="0" i="0"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hlinkClick r:id="rId3"/>
              </a:rPr>
              <a:t>Learn more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8B2606-C046-45F3-9D6A-A40B59CEE0DB}" type="slidenum">
              <a:rPr lang="en-US" smtClean="0"/>
              <a:t>1</a:t>
            </a:fld>
            <a:endParaRPr lang="en-US"/>
          </a:p>
        </p:txBody>
      </p:sp>
    </p:spTree>
    <p:extLst>
      <p:ext uri="{BB962C8B-B14F-4D97-AF65-F5344CB8AC3E}">
        <p14:creationId xmlns:p14="http://schemas.microsoft.com/office/powerpoint/2010/main" val="64597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B2606-C046-45F3-9D6A-A40B59CEE0DB}" type="slidenum">
              <a:rPr lang="en-US" smtClean="0"/>
              <a:t>26</a:t>
            </a:fld>
            <a:endParaRPr lang="en-US"/>
          </a:p>
        </p:txBody>
      </p:sp>
    </p:spTree>
    <p:extLst>
      <p:ext uri="{BB962C8B-B14F-4D97-AF65-F5344CB8AC3E}">
        <p14:creationId xmlns:p14="http://schemas.microsoft.com/office/powerpoint/2010/main" val="370691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9E9D610-6DFD-46F1-B91B-5311CA87ADFB}" type="datetime1">
              <a:rPr lang="en-US" smtClean="0"/>
              <a:t>4/1/2019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A4721A4-36F3-41CA-85A2-E22168A1882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21BBC7-BBFD-49F1-B0D7-D3D1790737D1}"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721A4-36F3-41CA-85A2-E22168A188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25CB5CC-2DD0-4DDB-B705-59C9952E6116}" type="datetime1">
              <a:rPr lang="en-US" smtClean="0"/>
              <a:t>4/1/2019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A4721A4-36F3-41CA-85A2-E22168A1882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A6EFF6D-30A0-4619-917E-FB4F1F9510EB}" type="datetime1">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4721A4-36F3-41CA-85A2-E22168A18827}"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2475CEA-C2B9-42F9-B606-633C44CFCE34}" type="datetime1">
              <a:rPr lang="en-US" smtClean="0"/>
              <a:t>4/1/2019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A4721A4-36F3-41CA-85A2-E22168A1882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3DF0071-EAFC-4E94-85D4-A78DDB623B36}" type="datetime1">
              <a:rPr lang="en-US" smtClean="0"/>
              <a:t>4/1/2019</a:t>
            </a:fld>
            <a:endParaRPr lang="en-US"/>
          </a:p>
        </p:txBody>
      </p:sp>
      <p:sp>
        <p:nvSpPr>
          <p:cNvPr id="10" name="Slide Number Placeholder 9"/>
          <p:cNvSpPr>
            <a:spLocks noGrp="1"/>
          </p:cNvSpPr>
          <p:nvPr>
            <p:ph type="sldNum" sz="quarter" idx="16"/>
          </p:nvPr>
        </p:nvSpPr>
        <p:spPr/>
        <p:txBody>
          <a:bodyPr rtlCol="0"/>
          <a:lstStyle/>
          <a:p>
            <a:fld id="{1A4721A4-36F3-41CA-85A2-E22168A18827}"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D881BB2-4ED8-43E1-90F4-BB52A2B2F6B8}" type="datetime1">
              <a:rPr lang="en-US" smtClean="0"/>
              <a:t>4/1/2019</a:t>
            </a:fld>
            <a:endParaRPr lang="en-US"/>
          </a:p>
        </p:txBody>
      </p:sp>
      <p:sp>
        <p:nvSpPr>
          <p:cNvPr id="12" name="Slide Number Placeholder 11"/>
          <p:cNvSpPr>
            <a:spLocks noGrp="1"/>
          </p:cNvSpPr>
          <p:nvPr>
            <p:ph type="sldNum" sz="quarter" idx="16"/>
          </p:nvPr>
        </p:nvSpPr>
        <p:spPr/>
        <p:txBody>
          <a:bodyPr rtlCol="0"/>
          <a:lstStyle/>
          <a:p>
            <a:fld id="{1A4721A4-36F3-41CA-85A2-E22168A18827}"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D0A5A4-3123-4D86-B33F-23FDE77504BB}" type="datetime1">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4721A4-36F3-41CA-85A2-E22168A188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05CA5-AE29-4604-BAC2-3891B1FC4A95}" type="datetime1">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4721A4-36F3-41CA-85A2-E22168A188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325C67-AA26-40B6-BC2A-52E2337D4F69}" type="datetime1">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4721A4-36F3-41CA-85A2-E22168A18827}"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8712DA1-6D1F-42E8-BAFB-128EFDD2A2FA}" type="datetime1">
              <a:rPr lang="en-US" smtClean="0"/>
              <a:t>4/1/2019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A4721A4-36F3-41CA-85A2-E22168A18827}"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2F63D4-DFE7-4569-8911-B0BC4BDED456}" type="datetime1">
              <a:rPr lang="en-US" smtClean="0"/>
              <a:t>4/1/2019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A4721A4-36F3-41CA-85A2-E22168A188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deq.state.ar.us/poa/pi/emaillist_subscribe.aspx?ml=VolkswagenMitigationPlan-emaillist&amp;t=s&amp;Submit=Subscribe"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6000" t="-10000" r="-14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045" y="4235505"/>
            <a:ext cx="8449100" cy="652885"/>
          </a:xfrm>
        </p:spPr>
        <p:txBody>
          <a:bodyPr>
            <a:normAutofit fontScale="90000"/>
          </a:bodyPr>
          <a:lstStyle/>
          <a:p>
            <a:r>
              <a:rPr lang="en-US" sz="4000" dirty="0" smtClean="0">
                <a:effectLst>
                  <a:glow rad="63500">
                    <a:schemeClr val="accent6">
                      <a:satMod val="175000"/>
                      <a:alpha val="40000"/>
                    </a:schemeClr>
                  </a:glow>
                  <a:outerShdw blurRad="50800" dist="38100" dir="5400000" algn="t" rotWithShape="0">
                    <a:prstClr val="black">
                      <a:alpha val="40000"/>
                    </a:prstClr>
                  </a:outerShdw>
                </a:effectLst>
              </a:rPr>
              <a:t>Environmental Mitigation Trust</a:t>
            </a:r>
            <a:endParaRPr lang="en-US" sz="4000" dirty="0">
              <a:effectLst>
                <a:glow rad="63500">
                  <a:schemeClr val="accent6">
                    <a:satMod val="175000"/>
                    <a:alpha val="40000"/>
                  </a:schemeClr>
                </a:glow>
                <a:outerShdw blurRad="50800" dist="38100" dir="5400000" algn="t" rotWithShape="0">
                  <a:prstClr val="black">
                    <a:alpha val="40000"/>
                  </a:prstClr>
                </a:outerShdw>
              </a:effectLst>
            </a:endParaRPr>
          </a:p>
        </p:txBody>
      </p:sp>
      <p:sp>
        <p:nvSpPr>
          <p:cNvPr id="3" name="Subtitle 2"/>
          <p:cNvSpPr>
            <a:spLocks noGrp="1"/>
          </p:cNvSpPr>
          <p:nvPr>
            <p:ph type="subTitle" idx="1"/>
          </p:nvPr>
        </p:nvSpPr>
        <p:spPr/>
        <p:txBody>
          <a:bodyPr/>
          <a:lstStyle/>
          <a:p>
            <a:r>
              <a:rPr lang="en-US" dirty="0" smtClean="0"/>
              <a:t>   Office of Air Quality</a:t>
            </a:r>
            <a:endParaRPr lang="en-US" dirty="0"/>
          </a:p>
        </p:txBody>
      </p:sp>
      <p:sp>
        <p:nvSpPr>
          <p:cNvPr id="4" name="Subtitle 2"/>
          <p:cNvSpPr txBox="1">
            <a:spLocks/>
          </p:cNvSpPr>
          <p:nvPr/>
        </p:nvSpPr>
        <p:spPr>
          <a:xfrm>
            <a:off x="17080" y="6078945"/>
            <a:ext cx="217381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3600" dirty="0" smtClean="0"/>
              <a:t>ADEQ</a:t>
            </a:r>
            <a:endParaRPr lang="en-US" sz="3600" dirty="0"/>
          </a:p>
        </p:txBody>
      </p:sp>
      <p:sp>
        <p:nvSpPr>
          <p:cNvPr id="5" name="Title 1"/>
          <p:cNvSpPr txBox="1">
            <a:spLocks/>
          </p:cNvSpPr>
          <p:nvPr/>
        </p:nvSpPr>
        <p:spPr>
          <a:xfrm>
            <a:off x="214329" y="3520451"/>
            <a:ext cx="8218671" cy="868674"/>
          </a:xfrm>
          <a:prstGeom prst="rect">
            <a:avLst/>
          </a:prstGeom>
        </p:spPr>
        <p:txBody>
          <a:bodyPr vert="horz" anchor="b">
            <a:normAutofit lnSpcReduction="1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5400" b="1" dirty="0" smtClean="0">
                <a:solidFill>
                  <a:schemeClr val="tx1"/>
                </a:solidFill>
                <a:effectLst>
                  <a:glow rad="63500">
                    <a:schemeClr val="accent6">
                      <a:satMod val="175000"/>
                      <a:alpha val="40000"/>
                    </a:schemeClr>
                  </a:glow>
                  <a:outerShdw blurRad="50800" dist="38100" dir="5400000" algn="t" rotWithShape="0">
                    <a:prstClr val="black">
                      <a:alpha val="40000"/>
                    </a:prstClr>
                  </a:outerShdw>
                </a:effectLst>
              </a:rPr>
              <a:t>Volkswagen Settlement</a:t>
            </a:r>
            <a:endParaRPr lang="en-US" sz="5400" b="1" dirty="0">
              <a:solidFill>
                <a:schemeClr val="tx1"/>
              </a:solidFill>
              <a:effectLst>
                <a:glow rad="63500">
                  <a:schemeClr val="accent6">
                    <a:satMod val="175000"/>
                    <a:alpha val="40000"/>
                  </a:schemeClr>
                </a:glow>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224233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5029120" y="2315255"/>
            <a:ext cx="3886200" cy="288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Environmental Mitigation Trust</a:t>
            </a:r>
            <a:endParaRPr lang="en-US" dirty="0"/>
          </a:p>
        </p:txBody>
      </p:sp>
      <p:pic>
        <p:nvPicPr>
          <p:cNvPr id="4" name="Picture 2" descr="G:\ADEQ Graphics\ADEQ Logo\Color\ADEQ_logo_color.jpg"/>
          <p:cNvPicPr>
            <a:picLocks noChangeAspect="1" noChangeArrowheads="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9475" y="1669409"/>
            <a:ext cx="4915840" cy="4563156"/>
          </a:xfrm>
          <a:prstGeom prst="rect">
            <a:avLst/>
          </a:prstGeom>
          <a:solidFill>
            <a:schemeClr val="bg1"/>
          </a:solidFill>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t>Volkswagen will pay $2.7 billion to be used to establish an Environmental Mitigation Trust.</a:t>
            </a:r>
          </a:p>
          <a:p>
            <a:pPr lvl="1"/>
            <a:r>
              <a:rPr lang="en-US" sz="2200" dirty="0" smtClean="0"/>
              <a:t>The </a:t>
            </a:r>
            <a:r>
              <a:rPr lang="en-US" sz="2200" dirty="0"/>
              <a:t>Trust will be administered by Wilmington </a:t>
            </a:r>
            <a:r>
              <a:rPr lang="en-US" sz="2200" dirty="0" smtClean="0"/>
              <a:t>Trust.</a:t>
            </a:r>
            <a:endParaRPr lang="en-US" sz="2200" dirty="0"/>
          </a:p>
          <a:p>
            <a:pPr lvl="1"/>
            <a:r>
              <a:rPr lang="en-US" sz="2200" dirty="0"/>
              <a:t>States and territories will use trust funds to invest in transportation projects that will reduce </a:t>
            </a:r>
            <a:r>
              <a:rPr lang="en-US" sz="2200" dirty="0" smtClean="0"/>
              <a:t>emissions of nitrogen oxides.</a:t>
            </a:r>
            <a:endParaRPr lang="en-US" sz="2200" dirty="0"/>
          </a:p>
          <a:p>
            <a:pPr lvl="1"/>
            <a:r>
              <a:rPr lang="en-US" sz="2200" dirty="0" smtClean="0"/>
              <a:t>States must develop </a:t>
            </a:r>
            <a:r>
              <a:rPr lang="en-US" sz="2200" dirty="0"/>
              <a:t>and submit a Beneficiary Mitigation Plan that summarizes how funds from the Environmental Mitigation Trust will be used.</a:t>
            </a:r>
          </a:p>
          <a:p>
            <a:endParaRPr lang="en-US" sz="2600" dirty="0" smtClean="0"/>
          </a:p>
        </p:txBody>
      </p:sp>
      <p:sp>
        <p:nvSpPr>
          <p:cNvPr id="3" name="Slide Number Placeholder 2"/>
          <p:cNvSpPr>
            <a:spLocks noGrp="1"/>
          </p:cNvSpPr>
          <p:nvPr>
            <p:ph type="sldNum" sz="quarter" idx="16"/>
          </p:nvPr>
        </p:nvSpPr>
        <p:spPr/>
        <p:txBody>
          <a:bodyPr>
            <a:normAutofit fontScale="85000" lnSpcReduction="20000"/>
          </a:bodyPr>
          <a:lstStyle/>
          <a:p>
            <a:fld id="{1A4721A4-36F3-41CA-85A2-E22168A18827}" type="slidenum">
              <a:rPr lang="en-US" smtClean="0"/>
              <a:t>10</a:t>
            </a:fld>
            <a:endParaRPr lang="en-US"/>
          </a:p>
        </p:txBody>
      </p:sp>
    </p:spTree>
    <p:extLst>
      <p:ext uri="{BB962C8B-B14F-4D97-AF65-F5344CB8AC3E}">
        <p14:creationId xmlns:p14="http://schemas.microsoft.com/office/powerpoint/2010/main" val="124662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Mitigation Plan</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Projects that can be included in a Beneficiary Mitigation Plan are limited to a framework of ten Eligible Mitigation Actions.</a:t>
            </a:r>
          </a:p>
          <a:p>
            <a:r>
              <a:rPr lang="en-US" dirty="0" smtClean="0"/>
              <a:t>The Beneficiary Mitigation Plan must include the following:</a:t>
            </a:r>
          </a:p>
          <a:p>
            <a:pPr lvl="1"/>
            <a:r>
              <a:rPr lang="en-US" dirty="0"/>
              <a:t>The goal for use of the funds allocated under the </a:t>
            </a:r>
            <a:r>
              <a:rPr lang="en-US" dirty="0" smtClean="0"/>
              <a:t>trust;</a:t>
            </a:r>
            <a:endParaRPr lang="en-US" dirty="0"/>
          </a:p>
          <a:p>
            <a:pPr lvl="1"/>
            <a:r>
              <a:rPr lang="en-US" dirty="0"/>
              <a:t>Eligible mitigation actions selected and the percentage of funds to be used for each </a:t>
            </a:r>
            <a:r>
              <a:rPr lang="en-US" dirty="0" smtClean="0"/>
              <a:t>action;</a:t>
            </a:r>
            <a:endParaRPr lang="en-US" dirty="0"/>
          </a:p>
          <a:p>
            <a:pPr lvl="1"/>
            <a:r>
              <a:rPr lang="en-US" dirty="0"/>
              <a:t>A description of how the beneficiary will consider the beneficial impact of the actions in areas that bear a disproportionate share of air </a:t>
            </a:r>
            <a:r>
              <a:rPr lang="en-US" dirty="0" smtClean="0"/>
              <a:t>pollution; and</a:t>
            </a:r>
            <a:endParaRPr lang="en-US" dirty="0"/>
          </a:p>
          <a:p>
            <a:pPr lvl="1"/>
            <a:r>
              <a:rPr lang="en-US" dirty="0"/>
              <a:t>A general description of emissions </a:t>
            </a:r>
            <a:r>
              <a:rPr lang="en-US" dirty="0" smtClean="0"/>
              <a:t>benefits.</a:t>
            </a:r>
            <a:endParaRPr lang="en-US" dirty="0"/>
          </a:p>
          <a:p>
            <a:r>
              <a:rPr lang="en-US" dirty="0" smtClean="0"/>
              <a:t>States and territories can adjust their Beneficiary Mitigation Plans at any time, but changes must be submitted to and approved by the Trustee.</a:t>
            </a:r>
          </a:p>
        </p:txBody>
      </p:sp>
      <p:pic>
        <p:nvPicPr>
          <p:cNvPr id="4"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fld id="{1A4721A4-36F3-41CA-85A2-E22168A18827}" type="slidenum">
              <a:rPr lang="en-US" smtClean="0"/>
              <a:t>11</a:t>
            </a:fld>
            <a:endParaRPr lang="en-US"/>
          </a:p>
        </p:txBody>
      </p:sp>
    </p:spTree>
    <p:extLst>
      <p:ext uri="{BB962C8B-B14F-4D97-AF65-F5344CB8AC3E}">
        <p14:creationId xmlns:p14="http://schemas.microsoft.com/office/powerpoint/2010/main" val="4255930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Eligible Mitigation Action 1</a:t>
            </a:r>
            <a:endParaRPr lang="en-US" dirty="0">
              <a:solidFill>
                <a:schemeClr val="tx1"/>
              </a:solidFill>
            </a:endParaRPr>
          </a:p>
        </p:txBody>
      </p:sp>
      <p:sp>
        <p:nvSpPr>
          <p:cNvPr id="3" name="Content Placeholder 2"/>
          <p:cNvSpPr>
            <a:spLocks noGrp="1"/>
          </p:cNvSpPr>
          <p:nvPr>
            <p:ph sz="quarter" idx="1"/>
          </p:nvPr>
        </p:nvSpPr>
        <p:spPr>
          <a:xfrm>
            <a:off x="309043" y="1589567"/>
            <a:ext cx="6106397" cy="2492318"/>
          </a:xfrm>
        </p:spPr>
        <p:txBody>
          <a:bodyPr>
            <a:noAutofit/>
          </a:bodyPr>
          <a:lstStyle/>
          <a:p>
            <a:r>
              <a:rPr lang="en-US" sz="2200" dirty="0" smtClean="0"/>
              <a:t>Eligible Large Trucks</a:t>
            </a:r>
          </a:p>
          <a:p>
            <a:pPr lvl="1"/>
            <a:r>
              <a:rPr lang="en-US" sz="2000" dirty="0" smtClean="0"/>
              <a:t>Engine model year 1992–2009 Class 8 local freight or drayage trucks</a:t>
            </a:r>
          </a:p>
          <a:p>
            <a:pPr lvl="1"/>
            <a:r>
              <a:rPr lang="en-US" sz="2000" dirty="0" smtClean="0"/>
              <a:t>Eligible large trucks may be repowered or replaced with any new diesel, alternative fueled, or all-electric engine/vehicle</a:t>
            </a:r>
          </a:p>
          <a:p>
            <a:pPr lvl="1"/>
            <a:r>
              <a:rPr lang="en-US" sz="2000" dirty="0" smtClean="0"/>
              <a:t>Scrappage of old equipment/vehicle is required</a:t>
            </a:r>
          </a:p>
        </p:txBody>
      </p:sp>
      <p:graphicFrame>
        <p:nvGraphicFramePr>
          <p:cNvPr id="4" name="Table 3"/>
          <p:cNvGraphicFramePr>
            <a:graphicFrameLocks noGrp="1"/>
          </p:cNvGraphicFramePr>
          <p:nvPr>
            <p:extLst>
              <p:ext uri="{D42A27DB-BD31-4B8C-83A1-F6EECF244321}">
                <p14:modId xmlns:p14="http://schemas.microsoft.com/office/powerpoint/2010/main" val="3705183634"/>
              </p:ext>
            </p:extLst>
          </p:nvPr>
        </p:nvGraphicFramePr>
        <p:xfrm>
          <a:off x="309045" y="4163821"/>
          <a:ext cx="8449100" cy="2491199"/>
        </p:xfrm>
        <a:graphic>
          <a:graphicData uri="http://schemas.openxmlformats.org/drawingml/2006/table">
            <a:tbl>
              <a:tblPr firstRow="1" bandRow="1">
                <a:tableStyleId>{5C22544A-7EE6-4342-B048-85BDC9FD1C3A}</a:tableStyleId>
              </a:tblPr>
              <a:tblGrid>
                <a:gridCol w="4668155"/>
                <a:gridCol w="1975910"/>
                <a:gridCol w="1805035"/>
              </a:tblGrid>
              <a:tr h="318010">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2">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r>
              <a:tr h="318010">
                <a:tc vMerge="1">
                  <a:txBody>
                    <a:bodyPr/>
                    <a:lstStyle/>
                    <a:p>
                      <a:endParaRPr lang="en-US" dirty="0"/>
                    </a:p>
                  </a:txBody>
                  <a:tcPr/>
                </a:tc>
                <a:tc>
                  <a:txBody>
                    <a:bodyPr/>
                    <a:lstStyle/>
                    <a:p>
                      <a:pPr algn="ctr"/>
                      <a:r>
                        <a:rPr lang="en-US" sz="1600" dirty="0" smtClean="0">
                          <a:solidFill>
                            <a:schemeClr val="bg1"/>
                          </a:solidFill>
                        </a:rPr>
                        <a:t>Government-owned</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Other</a:t>
                      </a:r>
                      <a:endParaRPr lang="en-US" sz="1600" dirty="0">
                        <a:solidFill>
                          <a:schemeClr val="bg1"/>
                        </a:solidFill>
                      </a:endParaRPr>
                    </a:p>
                  </a:txBody>
                  <a:tcPr>
                    <a:solidFill>
                      <a:schemeClr val="accent1"/>
                    </a:solidFill>
                  </a:tcPr>
                </a:tc>
              </a:tr>
              <a:tr h="411184">
                <a:tc>
                  <a:txBody>
                    <a:bodyPr/>
                    <a:lstStyle/>
                    <a:p>
                      <a:r>
                        <a:rPr lang="en-US" sz="1600" dirty="0" smtClean="0"/>
                        <a:t>Repower with new diesel</a:t>
                      </a:r>
                      <a:r>
                        <a:rPr lang="en-US" sz="1600" baseline="0" dirty="0" smtClean="0"/>
                        <a:t> or alternative-fueled vehicle</a:t>
                      </a:r>
                      <a:endParaRPr lang="en-US" sz="1600" dirty="0"/>
                    </a:p>
                  </a:txBody>
                  <a:tcPr/>
                </a:tc>
                <a:tc>
                  <a:txBody>
                    <a:bodyPr/>
                    <a:lstStyle/>
                    <a:p>
                      <a:pPr algn="ctr"/>
                      <a:r>
                        <a:rPr lang="en-US" sz="1600" dirty="0" smtClean="0"/>
                        <a:t>Up to 100%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40%</a:t>
                      </a:r>
                      <a:endParaRPr lang="en-US" sz="1600" dirty="0"/>
                    </a:p>
                  </a:txBody>
                  <a:tcPr/>
                </a:tc>
              </a:tr>
              <a:tr h="549291">
                <a:tc>
                  <a:txBody>
                    <a:bodyPr/>
                    <a:lstStyle/>
                    <a:p>
                      <a:r>
                        <a:rPr lang="en-US" sz="1600" dirty="0" smtClean="0"/>
                        <a:t>Replace vehicle with</a:t>
                      </a:r>
                      <a:r>
                        <a:rPr lang="en-US" sz="1600" baseline="0" dirty="0" smtClean="0"/>
                        <a:t> new diesel or alternative-fueled vehicle</a:t>
                      </a:r>
                      <a:endParaRPr lang="en-US" sz="1600" dirty="0"/>
                    </a:p>
                  </a:txBody>
                  <a:tcPr/>
                </a:tc>
                <a:tc>
                  <a:txBody>
                    <a:bodyPr/>
                    <a:lstStyle/>
                    <a:p>
                      <a:pPr algn="ctr"/>
                      <a:r>
                        <a:rPr lang="en-US" sz="1600" dirty="0" smtClean="0"/>
                        <a:t>Up to 100%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25% (50%</a:t>
                      </a:r>
                      <a:r>
                        <a:rPr lang="en-US" sz="1600" baseline="0" dirty="0" smtClean="0"/>
                        <a:t> for drayage trucks)</a:t>
                      </a:r>
                      <a:endParaRPr lang="en-US" sz="1600" dirty="0"/>
                    </a:p>
                  </a:txBody>
                  <a:tcPr/>
                </a:tc>
              </a:tr>
              <a:tr h="412411">
                <a:tc>
                  <a:txBody>
                    <a:bodyPr/>
                    <a:lstStyle/>
                    <a:p>
                      <a:r>
                        <a:rPr lang="en-US" sz="1600" dirty="0" smtClean="0"/>
                        <a:t>Repower with all-electric</a:t>
                      </a:r>
                      <a:r>
                        <a:rPr lang="en-US" sz="1600" baseline="0" dirty="0" smtClean="0"/>
                        <a:t> engine, including infrastructure</a:t>
                      </a:r>
                      <a:endParaRPr lang="en-US" sz="1600" dirty="0"/>
                    </a:p>
                  </a:txBody>
                  <a:tcPr/>
                </a:tc>
                <a:tc>
                  <a:txBody>
                    <a:bodyPr/>
                    <a:lstStyle/>
                    <a:p>
                      <a:pPr algn="ctr"/>
                      <a:r>
                        <a:rPr lang="en-US" sz="1600" dirty="0" smtClean="0"/>
                        <a:t>Up to 100%</a:t>
                      </a:r>
                      <a:endParaRPr lang="en-US" sz="1600" dirty="0"/>
                    </a:p>
                  </a:txBody>
                  <a:tcPr/>
                </a:tc>
                <a:tc>
                  <a:txBody>
                    <a:bodyPr/>
                    <a:lstStyle/>
                    <a:p>
                      <a:pPr algn="ctr"/>
                      <a:r>
                        <a:rPr lang="en-US" sz="1600" dirty="0" smtClean="0"/>
                        <a:t>Up to 75%</a:t>
                      </a:r>
                      <a:endParaRPr lang="en-US" sz="1600" dirty="0"/>
                    </a:p>
                  </a:txBody>
                  <a:tcPr/>
                </a:tc>
              </a:tr>
              <a:tr h="417924">
                <a:tc>
                  <a:txBody>
                    <a:bodyPr/>
                    <a:lstStyle/>
                    <a:p>
                      <a:r>
                        <a:rPr lang="en-US" sz="1600" dirty="0" smtClean="0"/>
                        <a:t>Replace</a:t>
                      </a:r>
                      <a:r>
                        <a:rPr lang="en-US" sz="1600" baseline="0" dirty="0" smtClean="0"/>
                        <a:t> with all-electric vehicle, including infrastructure</a:t>
                      </a:r>
                      <a:endParaRPr lang="en-US" sz="1600" dirty="0"/>
                    </a:p>
                  </a:txBody>
                  <a:tcPr/>
                </a:tc>
                <a:tc>
                  <a:txBody>
                    <a:bodyPr/>
                    <a:lstStyle/>
                    <a:p>
                      <a:pPr algn="ctr"/>
                      <a:r>
                        <a:rPr lang="en-US" sz="1600" dirty="0" smtClean="0"/>
                        <a:t>Up to 100%</a:t>
                      </a:r>
                      <a:endParaRPr lang="en-US" sz="1600" dirty="0"/>
                    </a:p>
                  </a:txBody>
                  <a:tcPr/>
                </a:tc>
                <a:tc>
                  <a:txBody>
                    <a:bodyPr/>
                    <a:lstStyle/>
                    <a:p>
                      <a:pPr algn="ctr"/>
                      <a:r>
                        <a:rPr lang="en-US" sz="1600" dirty="0" smtClean="0"/>
                        <a:t>Up to 75%</a:t>
                      </a:r>
                      <a:endParaRPr lang="en-US" sz="1600" dirty="0"/>
                    </a:p>
                  </a:txBody>
                  <a:tcPr/>
                </a:tc>
              </a:tr>
            </a:tbl>
          </a:graphicData>
        </a:graphic>
      </p:graphicFrame>
      <p:pic>
        <p:nvPicPr>
          <p:cNvPr id="819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645870" y="1739180"/>
            <a:ext cx="2039180" cy="203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6"/>
          </p:nvPr>
        </p:nvSpPr>
        <p:spPr/>
        <p:txBody>
          <a:bodyPr>
            <a:normAutofit fontScale="85000" lnSpcReduction="20000"/>
          </a:bodyPr>
          <a:lstStyle/>
          <a:p>
            <a:fld id="{1A4721A4-36F3-41CA-85A2-E22168A18827}" type="slidenum">
              <a:rPr lang="en-US" smtClean="0"/>
              <a:t>12</a:t>
            </a:fld>
            <a:endParaRPr lang="en-US"/>
          </a:p>
        </p:txBody>
      </p:sp>
    </p:spTree>
    <p:extLst>
      <p:ext uri="{BB962C8B-B14F-4D97-AF65-F5344CB8AC3E}">
        <p14:creationId xmlns:p14="http://schemas.microsoft.com/office/powerpoint/2010/main" val="231041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2"/>
          </p:nvPr>
        </p:nvPicPr>
        <p:blipFill rotWithShape="1">
          <a:blip r:embed="rId2">
            <a:extLst>
              <a:ext uri="{28A0092B-C50C-407E-A947-70E740481C1C}">
                <a14:useLocalDpi xmlns:a14="http://schemas.microsoft.com/office/drawing/2010/main" val="0"/>
              </a:ext>
            </a:extLst>
          </a:blip>
          <a:srcRect l="9680" r="11261"/>
          <a:stretch/>
        </p:blipFill>
        <p:spPr>
          <a:xfrm>
            <a:off x="5916191" y="1909878"/>
            <a:ext cx="2841954" cy="1826362"/>
          </a:xfrm>
          <a:prstGeom prst="rect">
            <a:avLst/>
          </a:prstGeom>
          <a:ln w="12700">
            <a:solidFill>
              <a:schemeClr val="bg1"/>
            </a:solidFill>
          </a:ln>
        </p:spPr>
      </p:pic>
      <p:sp>
        <p:nvSpPr>
          <p:cNvPr id="2" name="Title 1"/>
          <p:cNvSpPr>
            <a:spLocks noGrp="1"/>
          </p:cNvSpPr>
          <p:nvPr>
            <p:ph type="title"/>
          </p:nvPr>
        </p:nvSpPr>
        <p:spPr/>
        <p:txBody>
          <a:bodyPr/>
          <a:lstStyle/>
          <a:p>
            <a:r>
              <a:rPr lang="en-US" dirty="0" smtClean="0"/>
              <a:t>Eligible Mitigation Action 2</a:t>
            </a:r>
            <a:endParaRPr lang="en-US" dirty="0"/>
          </a:p>
        </p:txBody>
      </p:sp>
      <p:sp>
        <p:nvSpPr>
          <p:cNvPr id="3" name="Content Placeholder 2"/>
          <p:cNvSpPr>
            <a:spLocks noGrp="1"/>
          </p:cNvSpPr>
          <p:nvPr>
            <p:ph sz="quarter" idx="1"/>
          </p:nvPr>
        </p:nvSpPr>
        <p:spPr>
          <a:xfrm>
            <a:off x="424258" y="1589567"/>
            <a:ext cx="5453512" cy="2261888"/>
          </a:xfrm>
        </p:spPr>
        <p:txBody>
          <a:bodyPr>
            <a:noAutofit/>
          </a:bodyPr>
          <a:lstStyle/>
          <a:p>
            <a:r>
              <a:rPr lang="en-US" sz="2200" dirty="0" smtClean="0"/>
              <a:t>Eligible Buses</a:t>
            </a:r>
          </a:p>
          <a:p>
            <a:pPr lvl="1"/>
            <a:r>
              <a:rPr lang="en-US" sz="2000" dirty="0" smtClean="0"/>
              <a:t>Engine model year 2009 and older Class 4–8 school buses, shuttle buses, or transit buses</a:t>
            </a:r>
          </a:p>
          <a:p>
            <a:pPr lvl="1"/>
            <a:r>
              <a:rPr lang="en-US" sz="2000" dirty="0" smtClean="0"/>
              <a:t>Eligible buses may be repowered or replaced with any new diesel, alternative fueled, or all-electric engine/vehicle</a:t>
            </a:r>
          </a:p>
          <a:p>
            <a:pPr lvl="1"/>
            <a:r>
              <a:rPr lang="en-US" sz="2000" dirty="0" smtClean="0"/>
              <a:t>Scrappage of old equipment/vehicle is required</a:t>
            </a:r>
          </a:p>
        </p:txBody>
      </p:sp>
      <p:graphicFrame>
        <p:nvGraphicFramePr>
          <p:cNvPr id="4" name="Table 3"/>
          <p:cNvGraphicFramePr>
            <a:graphicFrameLocks noGrp="1"/>
          </p:cNvGraphicFramePr>
          <p:nvPr>
            <p:extLst>
              <p:ext uri="{D42A27DB-BD31-4B8C-83A1-F6EECF244321}">
                <p14:modId xmlns:p14="http://schemas.microsoft.com/office/powerpoint/2010/main" val="3180809384"/>
              </p:ext>
            </p:extLst>
          </p:nvPr>
        </p:nvGraphicFramePr>
        <p:xfrm>
          <a:off x="433425" y="4396655"/>
          <a:ext cx="8324720" cy="2219960"/>
        </p:xfrm>
        <a:graphic>
          <a:graphicData uri="http://schemas.openxmlformats.org/drawingml/2006/table">
            <a:tbl>
              <a:tblPr firstRow="1" bandRow="1">
                <a:tableStyleId>{5C22544A-7EE6-4342-B048-85BDC9FD1C3A}</a:tableStyleId>
              </a:tblPr>
              <a:tblGrid>
                <a:gridCol w="5060295"/>
                <a:gridCol w="1958655"/>
                <a:gridCol w="1305770"/>
              </a:tblGrid>
              <a:tr h="370840">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2">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600" dirty="0" smtClean="0">
                          <a:solidFill>
                            <a:schemeClr val="bg1"/>
                          </a:solidFill>
                        </a:rPr>
                        <a:t>Government-owned</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Other</a:t>
                      </a:r>
                      <a:endParaRPr lang="en-US" sz="1600" dirty="0">
                        <a:solidFill>
                          <a:schemeClr val="bg1"/>
                        </a:solidFill>
                      </a:endParaRPr>
                    </a:p>
                  </a:txBody>
                  <a:tcPr>
                    <a:solidFill>
                      <a:schemeClr val="accent1"/>
                    </a:solidFill>
                  </a:tcPr>
                </a:tc>
              </a:tr>
              <a:tr h="370840">
                <a:tc>
                  <a:txBody>
                    <a:bodyPr/>
                    <a:lstStyle/>
                    <a:p>
                      <a:r>
                        <a:rPr lang="en-US" sz="1600" dirty="0" smtClean="0"/>
                        <a:t>Repower with new diesel</a:t>
                      </a:r>
                      <a:r>
                        <a:rPr lang="en-US" sz="1600" baseline="0" dirty="0" smtClean="0"/>
                        <a:t> or alternative-fueled vehicle</a:t>
                      </a:r>
                      <a:endParaRPr lang="en-US" sz="1600" dirty="0"/>
                    </a:p>
                  </a:txBody>
                  <a:tcPr/>
                </a:tc>
                <a:tc>
                  <a:txBody>
                    <a:bodyPr/>
                    <a:lstStyle/>
                    <a:p>
                      <a:pPr algn="ctr"/>
                      <a:r>
                        <a:rPr lang="en-US" sz="1600" dirty="0" smtClean="0"/>
                        <a:t>Up to 100%</a:t>
                      </a:r>
                      <a:endParaRPr lang="en-US" sz="1600" dirty="0"/>
                    </a:p>
                  </a:txBody>
                  <a:tcPr/>
                </a:tc>
                <a:tc>
                  <a:txBody>
                    <a:bodyPr/>
                    <a:lstStyle/>
                    <a:p>
                      <a:pPr algn="ctr"/>
                      <a:r>
                        <a:rPr lang="en-US" sz="1600" dirty="0" smtClean="0"/>
                        <a:t>Up to 40%</a:t>
                      </a:r>
                      <a:endParaRPr lang="en-US" sz="1600" dirty="0"/>
                    </a:p>
                  </a:txBody>
                  <a:tcPr/>
                </a:tc>
              </a:tr>
              <a:tr h="365760">
                <a:tc>
                  <a:txBody>
                    <a:bodyPr/>
                    <a:lstStyle/>
                    <a:p>
                      <a:r>
                        <a:rPr lang="en-US" sz="1600" dirty="0" smtClean="0"/>
                        <a:t>Replace vehicle with</a:t>
                      </a:r>
                      <a:r>
                        <a:rPr lang="en-US" sz="1600" baseline="0" dirty="0" smtClean="0"/>
                        <a:t> new diesel or alternative-fueled vehicle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25%</a:t>
                      </a:r>
                      <a:endParaRPr lang="en-US" sz="1600" dirty="0"/>
                    </a:p>
                  </a:txBody>
                  <a:tcPr/>
                </a:tc>
              </a:tr>
              <a:tr h="370840">
                <a:tc>
                  <a:txBody>
                    <a:bodyPr/>
                    <a:lstStyle/>
                    <a:p>
                      <a:r>
                        <a:rPr lang="en-US" sz="1600" dirty="0" smtClean="0"/>
                        <a:t>Repower with all-electric</a:t>
                      </a:r>
                      <a:r>
                        <a:rPr lang="en-US" sz="1600" baseline="0" dirty="0" smtClean="0"/>
                        <a:t> engine, including infrastructure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75%</a:t>
                      </a:r>
                      <a:endParaRPr lang="en-US" sz="1600" dirty="0"/>
                    </a:p>
                  </a:txBody>
                  <a:tcPr/>
                </a:tc>
              </a:tr>
              <a:tr h="370840">
                <a:tc>
                  <a:txBody>
                    <a:bodyPr/>
                    <a:lstStyle/>
                    <a:p>
                      <a:r>
                        <a:rPr lang="en-US" sz="1600" dirty="0" smtClean="0"/>
                        <a:t>Replace</a:t>
                      </a:r>
                      <a:r>
                        <a:rPr lang="en-US" sz="1600" baseline="0" dirty="0" smtClean="0"/>
                        <a:t> with all-electric vehicle, including infrastructure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75%</a:t>
                      </a:r>
                      <a:endParaRPr lang="en-US" sz="1600" dirty="0"/>
                    </a:p>
                  </a:txBody>
                  <a:tcPr/>
                </a:tc>
              </a:tr>
            </a:tbl>
          </a:graphicData>
        </a:graphic>
      </p:graphicFrame>
      <p:sp>
        <p:nvSpPr>
          <p:cNvPr id="5" name="Slide Number Placeholder 4"/>
          <p:cNvSpPr>
            <a:spLocks noGrp="1"/>
          </p:cNvSpPr>
          <p:nvPr>
            <p:ph type="sldNum" sz="quarter" idx="16"/>
          </p:nvPr>
        </p:nvSpPr>
        <p:spPr/>
        <p:txBody>
          <a:bodyPr>
            <a:normAutofit fontScale="85000" lnSpcReduction="20000"/>
          </a:bodyPr>
          <a:lstStyle/>
          <a:p>
            <a:fld id="{1A4721A4-36F3-41CA-85A2-E22168A18827}" type="slidenum">
              <a:rPr lang="en-US" smtClean="0"/>
              <a:t>13</a:t>
            </a:fld>
            <a:endParaRPr lang="en-US"/>
          </a:p>
        </p:txBody>
      </p:sp>
    </p:spTree>
    <p:extLst>
      <p:ext uri="{BB962C8B-B14F-4D97-AF65-F5344CB8AC3E}">
        <p14:creationId xmlns:p14="http://schemas.microsoft.com/office/powerpoint/2010/main" val="228827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Mitigation Action 3</a:t>
            </a:r>
            <a:endParaRPr lang="en-US" dirty="0"/>
          </a:p>
        </p:txBody>
      </p:sp>
      <p:sp>
        <p:nvSpPr>
          <p:cNvPr id="3" name="Content Placeholder 2"/>
          <p:cNvSpPr>
            <a:spLocks noGrp="1"/>
          </p:cNvSpPr>
          <p:nvPr>
            <p:ph sz="quarter" idx="1"/>
          </p:nvPr>
        </p:nvSpPr>
        <p:spPr>
          <a:xfrm>
            <a:off x="539475" y="1589567"/>
            <a:ext cx="5037741" cy="2799558"/>
          </a:xfrm>
        </p:spPr>
        <p:txBody>
          <a:bodyPr>
            <a:noAutofit/>
          </a:bodyPr>
          <a:lstStyle/>
          <a:p>
            <a:r>
              <a:rPr lang="en-US" sz="2200" dirty="0" smtClean="0"/>
              <a:t>Eligible Freight Switchers</a:t>
            </a:r>
          </a:p>
          <a:p>
            <a:pPr lvl="1"/>
            <a:r>
              <a:rPr lang="en-US" sz="2000" dirty="0" smtClean="0"/>
              <a:t>Pre-Tier 4 switcher locomotives that operate 1000 hours or more per year</a:t>
            </a:r>
          </a:p>
          <a:p>
            <a:pPr lvl="1"/>
            <a:r>
              <a:rPr lang="en-US" sz="2000" dirty="0" smtClean="0"/>
              <a:t>Eligible switchers may be repowered or replaced with any new diesel, alternative fueled, or all-electric engine/vehicle</a:t>
            </a:r>
          </a:p>
          <a:p>
            <a:pPr lvl="1"/>
            <a:r>
              <a:rPr lang="en-US" sz="2000" dirty="0" smtClean="0"/>
              <a:t>Scrappage of old equipment/vehicle is required</a:t>
            </a:r>
          </a:p>
        </p:txBody>
      </p:sp>
      <p:graphicFrame>
        <p:nvGraphicFramePr>
          <p:cNvPr id="4" name="Table 3"/>
          <p:cNvGraphicFramePr>
            <a:graphicFrameLocks noGrp="1"/>
          </p:cNvGraphicFramePr>
          <p:nvPr>
            <p:extLst>
              <p:ext uri="{D42A27DB-BD31-4B8C-83A1-F6EECF244321}">
                <p14:modId xmlns:p14="http://schemas.microsoft.com/office/powerpoint/2010/main" val="2939691527"/>
              </p:ext>
            </p:extLst>
          </p:nvPr>
        </p:nvGraphicFramePr>
        <p:xfrm>
          <a:off x="433425" y="4358250"/>
          <a:ext cx="8324720" cy="2219960"/>
        </p:xfrm>
        <a:graphic>
          <a:graphicData uri="http://schemas.openxmlformats.org/drawingml/2006/table">
            <a:tbl>
              <a:tblPr firstRow="1" bandRow="1">
                <a:tableStyleId>{5C22544A-7EE6-4342-B048-85BDC9FD1C3A}</a:tableStyleId>
              </a:tblPr>
              <a:tblGrid>
                <a:gridCol w="5137105"/>
                <a:gridCol w="1920250"/>
                <a:gridCol w="1267365"/>
              </a:tblGrid>
              <a:tr h="370840">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2">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600" dirty="0" smtClean="0">
                          <a:solidFill>
                            <a:schemeClr val="bg1"/>
                          </a:solidFill>
                        </a:rPr>
                        <a:t>Government-owned</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Other</a:t>
                      </a:r>
                      <a:endParaRPr lang="en-US" sz="1600" dirty="0">
                        <a:solidFill>
                          <a:schemeClr val="bg1"/>
                        </a:solidFill>
                      </a:endParaRPr>
                    </a:p>
                  </a:txBody>
                  <a:tcPr>
                    <a:solidFill>
                      <a:schemeClr val="accent1"/>
                    </a:solidFill>
                  </a:tcPr>
                </a:tc>
              </a:tr>
              <a:tr h="370840">
                <a:tc>
                  <a:txBody>
                    <a:bodyPr/>
                    <a:lstStyle/>
                    <a:p>
                      <a:r>
                        <a:rPr lang="en-US" sz="1600" dirty="0" smtClean="0"/>
                        <a:t>Repower with new diesel</a:t>
                      </a:r>
                      <a:r>
                        <a:rPr lang="en-US" sz="1600" baseline="0" dirty="0" smtClean="0"/>
                        <a:t> or alternative-fueled vehicle</a:t>
                      </a:r>
                      <a:endParaRPr lang="en-US" sz="1600" dirty="0"/>
                    </a:p>
                  </a:txBody>
                  <a:tcPr/>
                </a:tc>
                <a:tc>
                  <a:txBody>
                    <a:bodyPr/>
                    <a:lstStyle/>
                    <a:p>
                      <a:pPr algn="ctr"/>
                      <a:r>
                        <a:rPr lang="en-US" sz="1600" dirty="0" smtClean="0"/>
                        <a:t>Up to 100%</a:t>
                      </a:r>
                      <a:endParaRPr lang="en-US" sz="1600" dirty="0"/>
                    </a:p>
                  </a:txBody>
                  <a:tcPr/>
                </a:tc>
                <a:tc>
                  <a:txBody>
                    <a:bodyPr/>
                    <a:lstStyle/>
                    <a:p>
                      <a:pPr algn="ctr"/>
                      <a:r>
                        <a:rPr lang="en-US" sz="1600" dirty="0" smtClean="0"/>
                        <a:t>Up to 40%</a:t>
                      </a:r>
                      <a:endParaRPr lang="en-US" sz="1600" dirty="0"/>
                    </a:p>
                  </a:txBody>
                  <a:tcPr/>
                </a:tc>
              </a:tr>
              <a:tr h="365760">
                <a:tc>
                  <a:txBody>
                    <a:bodyPr/>
                    <a:lstStyle/>
                    <a:p>
                      <a:r>
                        <a:rPr lang="en-US" sz="1600" dirty="0" smtClean="0"/>
                        <a:t>Replace vehicle with</a:t>
                      </a:r>
                      <a:r>
                        <a:rPr lang="en-US" sz="1600" baseline="0" dirty="0" smtClean="0"/>
                        <a:t> new diesel or alternative-fueled vehicle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25%</a:t>
                      </a:r>
                      <a:endParaRPr lang="en-US" sz="1600" dirty="0"/>
                    </a:p>
                  </a:txBody>
                  <a:tcPr/>
                </a:tc>
              </a:tr>
              <a:tr h="370840">
                <a:tc>
                  <a:txBody>
                    <a:bodyPr/>
                    <a:lstStyle/>
                    <a:p>
                      <a:r>
                        <a:rPr lang="en-US" sz="1600" dirty="0" smtClean="0"/>
                        <a:t>Repower with all-electric</a:t>
                      </a:r>
                      <a:r>
                        <a:rPr lang="en-US" sz="1600" baseline="0" dirty="0" smtClean="0"/>
                        <a:t> engine, including infrastructure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75%</a:t>
                      </a:r>
                      <a:endParaRPr lang="en-US" sz="1600" dirty="0"/>
                    </a:p>
                  </a:txBody>
                  <a:tcPr/>
                </a:tc>
              </a:tr>
              <a:tr h="370840">
                <a:tc>
                  <a:txBody>
                    <a:bodyPr/>
                    <a:lstStyle/>
                    <a:p>
                      <a:r>
                        <a:rPr lang="en-US" sz="1600" dirty="0" smtClean="0"/>
                        <a:t>Replace</a:t>
                      </a:r>
                      <a:r>
                        <a:rPr lang="en-US" sz="1600" baseline="0" dirty="0" smtClean="0"/>
                        <a:t> with all-electric vehicle, including infrastructure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75%</a:t>
                      </a:r>
                      <a:endParaRPr lang="en-US" sz="1600" dirty="0"/>
                    </a:p>
                  </a:txBody>
                  <a:tcPr/>
                </a:tc>
              </a:tr>
            </a:tbl>
          </a:graphicData>
        </a:graphic>
      </p:graphicFrame>
      <p:pic>
        <p:nvPicPr>
          <p:cNvPr id="9218"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563235" y="1712433"/>
            <a:ext cx="3194910" cy="240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6"/>
          </p:nvPr>
        </p:nvSpPr>
        <p:spPr/>
        <p:txBody>
          <a:bodyPr>
            <a:normAutofit fontScale="85000" lnSpcReduction="20000"/>
          </a:bodyPr>
          <a:lstStyle/>
          <a:p>
            <a:fld id="{1A4721A4-36F3-41CA-85A2-E22168A18827}" type="slidenum">
              <a:rPr lang="en-US" smtClean="0"/>
              <a:t>14</a:t>
            </a:fld>
            <a:endParaRPr lang="en-US"/>
          </a:p>
        </p:txBody>
      </p:sp>
    </p:spTree>
    <p:extLst>
      <p:ext uri="{BB962C8B-B14F-4D97-AF65-F5344CB8AC3E}">
        <p14:creationId xmlns:p14="http://schemas.microsoft.com/office/powerpoint/2010/main" val="264857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Mitigation Action 4</a:t>
            </a:r>
            <a:endParaRPr lang="en-US" dirty="0"/>
          </a:p>
        </p:txBody>
      </p:sp>
      <p:sp>
        <p:nvSpPr>
          <p:cNvPr id="3" name="Content Placeholder 2"/>
          <p:cNvSpPr>
            <a:spLocks noGrp="1"/>
          </p:cNvSpPr>
          <p:nvPr>
            <p:ph sz="quarter" idx="1"/>
          </p:nvPr>
        </p:nvSpPr>
        <p:spPr>
          <a:xfrm>
            <a:off x="462664" y="1589567"/>
            <a:ext cx="5031055" cy="3375633"/>
          </a:xfrm>
        </p:spPr>
        <p:txBody>
          <a:bodyPr>
            <a:normAutofit fontScale="92500" lnSpcReduction="10000"/>
          </a:bodyPr>
          <a:lstStyle/>
          <a:p>
            <a:r>
              <a:rPr lang="en-US" sz="2400" dirty="0" smtClean="0"/>
              <a:t>Eligible Ferries/Tugs</a:t>
            </a:r>
          </a:p>
          <a:p>
            <a:pPr lvl="1"/>
            <a:r>
              <a:rPr lang="en-US" sz="2200" dirty="0" smtClean="0"/>
              <a:t>Ferries and/or tugs with unregulated, Tier 1, or Tier 2 marine engines</a:t>
            </a:r>
          </a:p>
          <a:p>
            <a:pPr lvl="1"/>
            <a:r>
              <a:rPr lang="en-US" sz="2200" dirty="0" smtClean="0"/>
              <a:t>Eligible ferries and tugs may be repowered with any Tier 3 or Tier 4 new diesel, alternative fueled, or all-electric engine or may be upgraded with an EPA-certified remanufacture system or an EPA-verified engine upgrade</a:t>
            </a:r>
          </a:p>
          <a:p>
            <a:pPr lvl="1"/>
            <a:r>
              <a:rPr lang="en-US" sz="2200" dirty="0" smtClean="0"/>
              <a:t>Scrappage of old equipment is required</a:t>
            </a:r>
          </a:p>
        </p:txBody>
      </p:sp>
      <p:graphicFrame>
        <p:nvGraphicFramePr>
          <p:cNvPr id="4" name="Table 3"/>
          <p:cNvGraphicFramePr>
            <a:graphicFrameLocks noGrp="1"/>
          </p:cNvGraphicFramePr>
          <p:nvPr>
            <p:extLst>
              <p:ext uri="{D42A27DB-BD31-4B8C-83A1-F6EECF244321}">
                <p14:modId xmlns:p14="http://schemas.microsoft.com/office/powerpoint/2010/main" val="3015950244"/>
              </p:ext>
            </p:extLst>
          </p:nvPr>
        </p:nvGraphicFramePr>
        <p:xfrm>
          <a:off x="462665" y="4849985"/>
          <a:ext cx="8324720" cy="1483360"/>
        </p:xfrm>
        <a:graphic>
          <a:graphicData uri="http://schemas.openxmlformats.org/drawingml/2006/table">
            <a:tbl>
              <a:tblPr firstRow="1" bandRow="1">
                <a:tableStyleId>{5C22544A-7EE6-4342-B048-85BDC9FD1C3A}</a:tableStyleId>
              </a:tblPr>
              <a:tblGrid>
                <a:gridCol w="4685410"/>
                <a:gridCol w="1920250"/>
                <a:gridCol w="1719060"/>
              </a:tblGrid>
              <a:tr h="370840">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2">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600" dirty="0" smtClean="0">
                          <a:solidFill>
                            <a:schemeClr val="bg1"/>
                          </a:solidFill>
                        </a:rPr>
                        <a:t>Government-owned</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Other</a:t>
                      </a:r>
                      <a:endParaRPr lang="en-US" sz="1600" dirty="0">
                        <a:solidFill>
                          <a:schemeClr val="bg1"/>
                        </a:solidFill>
                      </a:endParaRPr>
                    </a:p>
                  </a:txBody>
                  <a:tcPr>
                    <a:solidFill>
                      <a:schemeClr val="accent1"/>
                    </a:solidFill>
                  </a:tcPr>
                </a:tc>
              </a:tr>
              <a:tr h="370840">
                <a:tc>
                  <a:txBody>
                    <a:bodyPr/>
                    <a:lstStyle/>
                    <a:p>
                      <a:r>
                        <a:rPr lang="en-US" sz="1600" dirty="0" smtClean="0"/>
                        <a:t>Repower with new diesel</a:t>
                      </a:r>
                      <a:r>
                        <a:rPr lang="en-US" sz="1600" baseline="0" dirty="0" smtClean="0"/>
                        <a:t> or alternative-fueled vehicle</a:t>
                      </a:r>
                      <a:endParaRPr lang="en-US" sz="1600" dirty="0"/>
                    </a:p>
                  </a:txBody>
                  <a:tcPr/>
                </a:tc>
                <a:tc>
                  <a:txBody>
                    <a:bodyPr/>
                    <a:lstStyle/>
                    <a:p>
                      <a:pPr algn="ctr"/>
                      <a:r>
                        <a:rPr lang="en-US" sz="1600" dirty="0" smtClean="0"/>
                        <a:t>Up to 100%</a:t>
                      </a:r>
                      <a:endParaRPr lang="en-US" sz="1600" dirty="0"/>
                    </a:p>
                  </a:txBody>
                  <a:tcPr/>
                </a:tc>
                <a:tc>
                  <a:txBody>
                    <a:bodyPr/>
                    <a:lstStyle/>
                    <a:p>
                      <a:pPr algn="ctr"/>
                      <a:r>
                        <a:rPr lang="en-US" sz="1600" dirty="0" smtClean="0"/>
                        <a:t>Up to 40%</a:t>
                      </a:r>
                      <a:endParaRPr lang="en-US" sz="1600" dirty="0"/>
                    </a:p>
                  </a:txBody>
                  <a:tcPr/>
                </a:tc>
              </a:tr>
              <a:tr h="370840">
                <a:tc>
                  <a:txBody>
                    <a:bodyPr/>
                    <a:lstStyle/>
                    <a:p>
                      <a:r>
                        <a:rPr lang="en-US" sz="1600" dirty="0" smtClean="0"/>
                        <a:t>Repower with all-electric</a:t>
                      </a:r>
                      <a:r>
                        <a:rPr lang="en-US" sz="1600" baseline="0" dirty="0" smtClean="0"/>
                        <a:t> engine, including infrastructure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75%</a:t>
                      </a:r>
                      <a:endParaRPr lang="en-US" sz="1600" dirty="0"/>
                    </a:p>
                  </a:txBody>
                  <a:tcPr/>
                </a:tc>
              </a:tr>
            </a:tbl>
          </a:graphicData>
        </a:graphic>
      </p:graphicFrame>
      <p:pic>
        <p:nvPicPr>
          <p:cNvPr id="10242" name="Picture 2"/>
          <p:cNvPicPr>
            <a:picLocks noGrp="1" noChangeAspect="1" noChangeArrowheads="1"/>
          </p:cNvPicPr>
          <p:nvPr>
            <p:ph sz="quarter" idx="2"/>
          </p:nvPr>
        </p:nvPicPr>
        <p:blipFill rotWithShape="1">
          <a:blip r:embed="rId2" cstate="print">
            <a:extLst>
              <a:ext uri="{28A0092B-C50C-407E-A947-70E740481C1C}">
                <a14:useLocalDpi xmlns:a14="http://schemas.microsoft.com/office/drawing/2010/main" val="0"/>
              </a:ext>
            </a:extLst>
          </a:blip>
          <a:srcRect l="6746"/>
          <a:stretch/>
        </p:blipFill>
        <p:spPr bwMode="auto">
          <a:xfrm>
            <a:off x="5568462" y="1869393"/>
            <a:ext cx="3157100" cy="259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6"/>
          </p:nvPr>
        </p:nvSpPr>
        <p:spPr/>
        <p:txBody>
          <a:bodyPr>
            <a:normAutofit fontScale="85000" lnSpcReduction="20000"/>
          </a:bodyPr>
          <a:lstStyle/>
          <a:p>
            <a:fld id="{1A4721A4-36F3-41CA-85A2-E22168A18827}" type="slidenum">
              <a:rPr lang="en-US" smtClean="0"/>
              <a:t>15</a:t>
            </a:fld>
            <a:endParaRPr lang="en-US"/>
          </a:p>
        </p:txBody>
      </p:sp>
    </p:spTree>
    <p:extLst>
      <p:ext uri="{BB962C8B-B14F-4D97-AF65-F5344CB8AC3E}">
        <p14:creationId xmlns:p14="http://schemas.microsoft.com/office/powerpoint/2010/main" val="280744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Mitigation Action 5</a:t>
            </a:r>
            <a:endParaRPr lang="en-US" dirty="0"/>
          </a:p>
        </p:txBody>
      </p:sp>
      <p:sp>
        <p:nvSpPr>
          <p:cNvPr id="3" name="Content Placeholder 2"/>
          <p:cNvSpPr>
            <a:spLocks noGrp="1"/>
          </p:cNvSpPr>
          <p:nvPr>
            <p:ph sz="quarter" idx="1"/>
          </p:nvPr>
        </p:nvSpPr>
        <p:spPr>
          <a:xfrm>
            <a:off x="309045" y="1589567"/>
            <a:ext cx="4378169" cy="4572000"/>
          </a:xfrm>
        </p:spPr>
        <p:txBody>
          <a:bodyPr>
            <a:normAutofit/>
          </a:bodyPr>
          <a:lstStyle/>
          <a:p>
            <a:r>
              <a:rPr lang="en-US" sz="2400" dirty="0" smtClean="0"/>
              <a:t>Eligible Ocean Going Vessels </a:t>
            </a:r>
            <a:r>
              <a:rPr lang="en-US" sz="2400" dirty="0" err="1" smtClean="0"/>
              <a:t>Shorepower</a:t>
            </a:r>
            <a:endParaRPr lang="en-US" sz="2400" dirty="0" smtClean="0"/>
          </a:p>
          <a:p>
            <a:pPr lvl="1"/>
            <a:r>
              <a:rPr lang="en-US" sz="2000" dirty="0" smtClean="0"/>
              <a:t>Systems that enable a compatible vessel’s engines to remain off while at berth.</a:t>
            </a:r>
          </a:p>
          <a:p>
            <a:pPr lvl="1"/>
            <a:r>
              <a:rPr lang="en-US" sz="2000" dirty="0" smtClean="0"/>
              <a:t>Eligible components of </a:t>
            </a:r>
            <a:r>
              <a:rPr lang="en-US" sz="2000" dirty="0" err="1" smtClean="0"/>
              <a:t>shorepower</a:t>
            </a:r>
            <a:r>
              <a:rPr lang="en-US" sz="2000" dirty="0" smtClean="0"/>
              <a:t> systems include cables, cable management systems, shore power coupler systems, distribution control systems, and power distribution.</a:t>
            </a:r>
          </a:p>
        </p:txBody>
      </p:sp>
      <p:graphicFrame>
        <p:nvGraphicFramePr>
          <p:cNvPr id="4" name="Table 3"/>
          <p:cNvGraphicFramePr>
            <a:graphicFrameLocks noGrp="1"/>
          </p:cNvGraphicFramePr>
          <p:nvPr>
            <p:extLst>
              <p:ext uri="{D42A27DB-BD31-4B8C-83A1-F6EECF244321}">
                <p14:modId xmlns:p14="http://schemas.microsoft.com/office/powerpoint/2010/main" val="2606082476"/>
              </p:ext>
            </p:extLst>
          </p:nvPr>
        </p:nvGraphicFramePr>
        <p:xfrm>
          <a:off x="462665" y="5118820"/>
          <a:ext cx="8324720" cy="1320800"/>
        </p:xfrm>
        <a:graphic>
          <a:graphicData uri="http://schemas.openxmlformats.org/drawingml/2006/table">
            <a:tbl>
              <a:tblPr firstRow="1" bandRow="1">
                <a:tableStyleId>{5C22544A-7EE6-4342-B048-85BDC9FD1C3A}</a:tableStyleId>
              </a:tblPr>
              <a:tblGrid>
                <a:gridCol w="4301360"/>
                <a:gridCol w="2011680"/>
                <a:gridCol w="2011680"/>
              </a:tblGrid>
              <a:tr h="370840">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2">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600" dirty="0" smtClean="0">
                          <a:solidFill>
                            <a:schemeClr val="bg1"/>
                          </a:solidFill>
                        </a:rPr>
                        <a:t>Government-owned</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Other</a:t>
                      </a:r>
                      <a:endParaRPr lang="en-US" sz="1600" dirty="0">
                        <a:solidFill>
                          <a:schemeClr val="bg1"/>
                        </a:solidFill>
                      </a:endParaRPr>
                    </a:p>
                  </a:txBody>
                  <a:tcPr>
                    <a:solidFill>
                      <a:schemeClr val="accent1"/>
                    </a:solidFill>
                  </a:tcPr>
                </a:tc>
              </a:tr>
              <a:tr h="365760">
                <a:tc>
                  <a:txBody>
                    <a:bodyPr/>
                    <a:lstStyle/>
                    <a:p>
                      <a:r>
                        <a:rPr lang="en-US" sz="1600" dirty="0" smtClean="0"/>
                        <a:t>Costs Associated with Shore-Side</a:t>
                      </a:r>
                      <a:r>
                        <a:rPr lang="en-US" sz="1600" baseline="0" dirty="0" smtClean="0"/>
                        <a:t> System Components, including Installation</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25%</a:t>
                      </a:r>
                      <a:endParaRPr lang="en-US" sz="1600" dirty="0"/>
                    </a:p>
                  </a:txBody>
                  <a:tcPr/>
                </a:tc>
              </a:tr>
            </a:tbl>
          </a:graphicData>
        </a:graphic>
      </p:graphicFrame>
      <p:pic>
        <p:nvPicPr>
          <p:cNvPr id="7171" name="Picture 3"/>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871945" y="1804345"/>
            <a:ext cx="3886200" cy="262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879240" y="4488549"/>
            <a:ext cx="3878905" cy="246221"/>
          </a:xfrm>
          <a:prstGeom prst="rect">
            <a:avLst/>
          </a:prstGeom>
          <a:noFill/>
        </p:spPr>
        <p:txBody>
          <a:bodyPr wrap="square" rtlCol="0">
            <a:spAutoFit/>
          </a:bodyPr>
          <a:lstStyle/>
          <a:p>
            <a:r>
              <a:rPr lang="en-US" sz="1000" dirty="0" smtClean="0"/>
              <a:t>Port of San Diego Shore Power Installation (Photo: Dale Frost)</a:t>
            </a:r>
            <a:endParaRPr lang="en-US" sz="1000" dirty="0"/>
          </a:p>
        </p:txBody>
      </p:sp>
      <p:sp>
        <p:nvSpPr>
          <p:cNvPr id="5" name="Slide Number Placeholder 4"/>
          <p:cNvSpPr>
            <a:spLocks noGrp="1"/>
          </p:cNvSpPr>
          <p:nvPr>
            <p:ph type="sldNum" sz="quarter" idx="16"/>
          </p:nvPr>
        </p:nvSpPr>
        <p:spPr/>
        <p:txBody>
          <a:bodyPr>
            <a:normAutofit fontScale="85000" lnSpcReduction="20000"/>
          </a:bodyPr>
          <a:lstStyle/>
          <a:p>
            <a:fld id="{1A4721A4-36F3-41CA-85A2-E22168A18827}" type="slidenum">
              <a:rPr lang="en-US" smtClean="0"/>
              <a:t>16</a:t>
            </a:fld>
            <a:endParaRPr lang="en-US"/>
          </a:p>
        </p:txBody>
      </p:sp>
    </p:spTree>
    <p:extLst>
      <p:ext uri="{BB962C8B-B14F-4D97-AF65-F5344CB8AC3E}">
        <p14:creationId xmlns:p14="http://schemas.microsoft.com/office/powerpoint/2010/main" val="2403491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Mitigation Action 6</a:t>
            </a:r>
            <a:endParaRPr lang="en-US" dirty="0"/>
          </a:p>
        </p:txBody>
      </p:sp>
      <p:sp>
        <p:nvSpPr>
          <p:cNvPr id="3" name="Content Placeholder 2"/>
          <p:cNvSpPr>
            <a:spLocks noGrp="1"/>
          </p:cNvSpPr>
          <p:nvPr>
            <p:ph sz="quarter" idx="1"/>
          </p:nvPr>
        </p:nvSpPr>
        <p:spPr>
          <a:xfrm>
            <a:off x="462664" y="1589567"/>
            <a:ext cx="5530321" cy="2799558"/>
          </a:xfrm>
        </p:spPr>
        <p:txBody>
          <a:bodyPr>
            <a:normAutofit fontScale="92500"/>
          </a:bodyPr>
          <a:lstStyle/>
          <a:p>
            <a:r>
              <a:rPr lang="en-US" sz="2400" dirty="0" smtClean="0"/>
              <a:t>Eligible Medium Trucks</a:t>
            </a:r>
          </a:p>
          <a:p>
            <a:pPr lvl="1"/>
            <a:r>
              <a:rPr lang="en-US" sz="2200" dirty="0" smtClean="0"/>
              <a:t>Engine model year 1992–2009 Class 4–7 local freight trucks</a:t>
            </a:r>
          </a:p>
          <a:p>
            <a:pPr lvl="1"/>
            <a:r>
              <a:rPr lang="en-US" sz="2200" dirty="0" smtClean="0"/>
              <a:t>Eligible medium trucks may be repowered or replaced with any new diesel, alternative fueled, or all-electric engine/vehicle</a:t>
            </a:r>
          </a:p>
          <a:p>
            <a:pPr lvl="1"/>
            <a:r>
              <a:rPr lang="en-US" sz="2200" dirty="0" smtClean="0"/>
              <a:t>Scrappage of old equipment/vehicle is required</a:t>
            </a:r>
          </a:p>
        </p:txBody>
      </p:sp>
      <p:graphicFrame>
        <p:nvGraphicFramePr>
          <p:cNvPr id="4" name="Table 3"/>
          <p:cNvGraphicFramePr>
            <a:graphicFrameLocks noGrp="1"/>
          </p:cNvGraphicFramePr>
          <p:nvPr>
            <p:extLst>
              <p:ext uri="{D42A27DB-BD31-4B8C-83A1-F6EECF244321}">
                <p14:modId xmlns:p14="http://schemas.microsoft.com/office/powerpoint/2010/main" val="3608330838"/>
              </p:ext>
            </p:extLst>
          </p:nvPr>
        </p:nvGraphicFramePr>
        <p:xfrm>
          <a:off x="433425" y="4361085"/>
          <a:ext cx="8324720" cy="2140315"/>
        </p:xfrm>
        <a:graphic>
          <a:graphicData uri="http://schemas.openxmlformats.org/drawingml/2006/table">
            <a:tbl>
              <a:tblPr firstRow="1" bandRow="1">
                <a:tableStyleId>{5C22544A-7EE6-4342-B048-85BDC9FD1C3A}</a:tableStyleId>
              </a:tblPr>
              <a:tblGrid>
                <a:gridCol w="5213915"/>
                <a:gridCol w="1843440"/>
                <a:gridCol w="1267365"/>
              </a:tblGrid>
              <a:tr h="318532">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2">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r>
              <a:tr h="318532">
                <a:tc vMerge="1">
                  <a:txBody>
                    <a:bodyPr/>
                    <a:lstStyle/>
                    <a:p>
                      <a:endParaRPr lang="en-US" dirty="0"/>
                    </a:p>
                  </a:txBody>
                  <a:tcPr/>
                </a:tc>
                <a:tc>
                  <a:txBody>
                    <a:bodyPr/>
                    <a:lstStyle/>
                    <a:p>
                      <a:pPr algn="ctr"/>
                      <a:r>
                        <a:rPr lang="en-US" sz="1600" dirty="0" smtClean="0">
                          <a:solidFill>
                            <a:schemeClr val="bg1"/>
                          </a:solidFill>
                        </a:rPr>
                        <a:t>Government-owned</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Other</a:t>
                      </a:r>
                      <a:endParaRPr lang="en-US" sz="1600" dirty="0">
                        <a:solidFill>
                          <a:schemeClr val="bg1"/>
                        </a:solidFill>
                      </a:endParaRPr>
                    </a:p>
                  </a:txBody>
                  <a:tcPr>
                    <a:solidFill>
                      <a:schemeClr val="accent1"/>
                    </a:solidFill>
                  </a:tcPr>
                </a:tc>
              </a:tr>
              <a:tr h="366375">
                <a:tc>
                  <a:txBody>
                    <a:bodyPr/>
                    <a:lstStyle/>
                    <a:p>
                      <a:r>
                        <a:rPr lang="en-US" sz="1600" dirty="0" smtClean="0"/>
                        <a:t>Repower with new diesel</a:t>
                      </a:r>
                      <a:r>
                        <a:rPr lang="en-US" sz="1600" baseline="0" dirty="0" smtClean="0"/>
                        <a:t> or alternative-fueled vehicle</a:t>
                      </a:r>
                      <a:endParaRPr lang="en-US" sz="1600" dirty="0"/>
                    </a:p>
                  </a:txBody>
                  <a:tcPr/>
                </a:tc>
                <a:tc>
                  <a:txBody>
                    <a:bodyPr/>
                    <a:lstStyle/>
                    <a:p>
                      <a:pPr algn="ctr"/>
                      <a:r>
                        <a:rPr lang="en-US" sz="1600" dirty="0" smtClean="0"/>
                        <a:t>Up to 100%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40%</a:t>
                      </a:r>
                      <a:endParaRPr lang="en-US" sz="1600" dirty="0"/>
                    </a:p>
                  </a:txBody>
                  <a:tcPr/>
                </a:tc>
              </a:tr>
              <a:tr h="392430">
                <a:tc>
                  <a:txBody>
                    <a:bodyPr/>
                    <a:lstStyle/>
                    <a:p>
                      <a:r>
                        <a:rPr lang="en-US" sz="1600" dirty="0" smtClean="0"/>
                        <a:t>Replace vehicle with</a:t>
                      </a:r>
                      <a:r>
                        <a:rPr lang="en-US" sz="1600" baseline="0" dirty="0" smtClean="0"/>
                        <a:t> new diesel or alternative-fueled vehicle</a:t>
                      </a:r>
                      <a:endParaRPr lang="en-US" sz="1600" dirty="0"/>
                    </a:p>
                  </a:txBody>
                  <a:tcPr/>
                </a:tc>
                <a:tc>
                  <a:txBody>
                    <a:bodyPr/>
                    <a:lstStyle/>
                    <a:p>
                      <a:pPr algn="ctr"/>
                      <a:r>
                        <a:rPr lang="en-US" sz="1600" dirty="0" smtClean="0"/>
                        <a:t>Up to 100%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25%</a:t>
                      </a:r>
                      <a:endParaRPr lang="en-US" sz="1600" dirty="0"/>
                    </a:p>
                  </a:txBody>
                  <a:tcPr/>
                </a:tc>
              </a:tr>
              <a:tr h="375670">
                <a:tc>
                  <a:txBody>
                    <a:bodyPr/>
                    <a:lstStyle/>
                    <a:p>
                      <a:r>
                        <a:rPr lang="en-US" sz="1600" dirty="0" smtClean="0"/>
                        <a:t>Repower with all-electric</a:t>
                      </a:r>
                      <a:r>
                        <a:rPr lang="en-US" sz="1600" baseline="0" dirty="0" smtClean="0"/>
                        <a:t> engine, including infrastructure</a:t>
                      </a:r>
                      <a:endParaRPr lang="en-US" sz="1600" dirty="0"/>
                    </a:p>
                  </a:txBody>
                  <a:tcPr/>
                </a:tc>
                <a:tc>
                  <a:txBody>
                    <a:bodyPr/>
                    <a:lstStyle/>
                    <a:p>
                      <a:pPr algn="ctr"/>
                      <a:r>
                        <a:rPr lang="en-US" sz="1600" dirty="0" smtClean="0"/>
                        <a:t>Up to 100%</a:t>
                      </a:r>
                      <a:endParaRPr lang="en-US" sz="1600" dirty="0"/>
                    </a:p>
                  </a:txBody>
                  <a:tcPr/>
                </a:tc>
                <a:tc>
                  <a:txBody>
                    <a:bodyPr/>
                    <a:lstStyle/>
                    <a:p>
                      <a:pPr algn="ctr"/>
                      <a:r>
                        <a:rPr lang="en-US" sz="1600" dirty="0" smtClean="0"/>
                        <a:t>Up to 75%</a:t>
                      </a:r>
                      <a:endParaRPr lang="en-US" sz="1600" dirty="0"/>
                    </a:p>
                  </a:txBody>
                  <a:tcPr/>
                </a:tc>
              </a:tr>
              <a:tr h="318532">
                <a:tc>
                  <a:txBody>
                    <a:bodyPr/>
                    <a:lstStyle/>
                    <a:p>
                      <a:r>
                        <a:rPr lang="en-US" sz="1600" dirty="0" smtClean="0"/>
                        <a:t>Replace</a:t>
                      </a:r>
                      <a:r>
                        <a:rPr lang="en-US" sz="1600" baseline="0" dirty="0" smtClean="0"/>
                        <a:t> with all-electric vehicle, including infrastructure</a:t>
                      </a:r>
                      <a:endParaRPr lang="en-US" sz="1600" dirty="0"/>
                    </a:p>
                  </a:txBody>
                  <a:tcPr/>
                </a:tc>
                <a:tc>
                  <a:txBody>
                    <a:bodyPr/>
                    <a:lstStyle/>
                    <a:p>
                      <a:pPr algn="ctr"/>
                      <a:r>
                        <a:rPr lang="en-US" sz="1600" dirty="0" smtClean="0"/>
                        <a:t>Up to 100%</a:t>
                      </a:r>
                      <a:endParaRPr lang="en-US" sz="1600" dirty="0"/>
                    </a:p>
                  </a:txBody>
                  <a:tcPr/>
                </a:tc>
                <a:tc>
                  <a:txBody>
                    <a:bodyPr/>
                    <a:lstStyle/>
                    <a:p>
                      <a:pPr algn="ctr"/>
                      <a:r>
                        <a:rPr lang="en-US" sz="1600" dirty="0" smtClean="0"/>
                        <a:t>Up to 75%</a:t>
                      </a:r>
                      <a:endParaRPr lang="en-US" sz="1600" dirty="0"/>
                    </a:p>
                  </a:txBody>
                  <a:tcPr/>
                </a:tc>
              </a:tr>
            </a:tbl>
          </a:graphicData>
        </a:graphic>
      </p:graphicFrame>
      <p:pic>
        <p:nvPicPr>
          <p:cNvPr id="11267" name="Picture 3"/>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l="63096" t="17756" b="23773"/>
          <a:stretch/>
        </p:blipFill>
        <p:spPr bwMode="auto">
          <a:xfrm>
            <a:off x="5927280" y="1941656"/>
            <a:ext cx="3242750" cy="179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6"/>
          </p:nvPr>
        </p:nvSpPr>
        <p:spPr/>
        <p:txBody>
          <a:bodyPr>
            <a:normAutofit fontScale="85000" lnSpcReduction="20000"/>
          </a:bodyPr>
          <a:lstStyle/>
          <a:p>
            <a:fld id="{1A4721A4-36F3-41CA-85A2-E22168A18827}" type="slidenum">
              <a:rPr lang="en-US" smtClean="0"/>
              <a:t>17</a:t>
            </a:fld>
            <a:endParaRPr lang="en-US"/>
          </a:p>
        </p:txBody>
      </p:sp>
    </p:spTree>
    <p:extLst>
      <p:ext uri="{BB962C8B-B14F-4D97-AF65-F5344CB8AC3E}">
        <p14:creationId xmlns:p14="http://schemas.microsoft.com/office/powerpoint/2010/main" val="235691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Mitigation Action 7</a:t>
            </a:r>
            <a:endParaRPr lang="en-US" dirty="0"/>
          </a:p>
        </p:txBody>
      </p:sp>
      <p:sp>
        <p:nvSpPr>
          <p:cNvPr id="3" name="Content Placeholder 2"/>
          <p:cNvSpPr>
            <a:spLocks noGrp="1"/>
          </p:cNvSpPr>
          <p:nvPr>
            <p:ph sz="quarter" idx="1"/>
          </p:nvPr>
        </p:nvSpPr>
        <p:spPr>
          <a:xfrm>
            <a:off x="462665" y="1589567"/>
            <a:ext cx="5453509" cy="3183608"/>
          </a:xfrm>
        </p:spPr>
        <p:txBody>
          <a:bodyPr>
            <a:normAutofit/>
          </a:bodyPr>
          <a:lstStyle/>
          <a:p>
            <a:r>
              <a:rPr lang="en-US" sz="2200" dirty="0" smtClean="0"/>
              <a:t>Eligible Airport Ground Support Equipment</a:t>
            </a:r>
          </a:p>
          <a:p>
            <a:pPr lvl="1"/>
            <a:r>
              <a:rPr lang="en-US" sz="2000" dirty="0" smtClean="0"/>
              <a:t>Eligible equipment includes Tier 0, Tier 1, or Tier 2 diesel-powered air support ground equipment; and uncertified, or certified to 3 g/</a:t>
            </a:r>
            <a:r>
              <a:rPr lang="en-US" sz="2000" dirty="0" err="1" smtClean="0"/>
              <a:t>bhp-hr</a:t>
            </a:r>
            <a:r>
              <a:rPr lang="en-US" sz="2000" dirty="0" smtClean="0"/>
              <a:t> or higher emissions, spark ignition engine powered air support ground equipment</a:t>
            </a:r>
          </a:p>
          <a:p>
            <a:pPr lvl="1"/>
            <a:r>
              <a:rPr lang="en-US" sz="2000" dirty="0" smtClean="0"/>
              <a:t>Scrappage of old equipment/vehicle required</a:t>
            </a:r>
          </a:p>
        </p:txBody>
      </p:sp>
      <p:graphicFrame>
        <p:nvGraphicFramePr>
          <p:cNvPr id="4" name="Table 3"/>
          <p:cNvGraphicFramePr>
            <a:graphicFrameLocks noGrp="1"/>
          </p:cNvGraphicFramePr>
          <p:nvPr>
            <p:extLst>
              <p:ext uri="{D42A27DB-BD31-4B8C-83A1-F6EECF244321}">
                <p14:modId xmlns:p14="http://schemas.microsoft.com/office/powerpoint/2010/main" val="1320155168"/>
              </p:ext>
            </p:extLst>
          </p:nvPr>
        </p:nvGraphicFramePr>
        <p:xfrm>
          <a:off x="462665" y="4779480"/>
          <a:ext cx="8324720" cy="1107440"/>
        </p:xfrm>
        <a:graphic>
          <a:graphicData uri="http://schemas.openxmlformats.org/drawingml/2006/table">
            <a:tbl>
              <a:tblPr firstRow="1" bandRow="1">
                <a:tableStyleId>{5C22544A-7EE6-4342-B048-85BDC9FD1C3A}</a:tableStyleId>
              </a:tblPr>
              <a:tblGrid>
                <a:gridCol w="4301360"/>
                <a:gridCol w="2011680"/>
                <a:gridCol w="2011680"/>
              </a:tblGrid>
              <a:tr h="370840">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2">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600" dirty="0" smtClean="0">
                          <a:solidFill>
                            <a:schemeClr val="bg1"/>
                          </a:solidFill>
                        </a:rPr>
                        <a:t>Government-owned</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Other</a:t>
                      </a:r>
                      <a:endParaRPr lang="en-US" sz="1600" dirty="0">
                        <a:solidFill>
                          <a:schemeClr val="bg1"/>
                        </a:solidFill>
                      </a:endParaRPr>
                    </a:p>
                  </a:txBody>
                  <a:tcPr>
                    <a:solidFill>
                      <a:schemeClr val="accent1"/>
                    </a:solidFill>
                  </a:tcPr>
                </a:tc>
              </a:tr>
              <a:tr h="365760">
                <a:tc>
                  <a:txBody>
                    <a:bodyPr/>
                    <a:lstStyle/>
                    <a:p>
                      <a:r>
                        <a:rPr lang="en-US" sz="1600" dirty="0" smtClean="0"/>
                        <a:t>Replace</a:t>
                      </a:r>
                      <a:r>
                        <a:rPr lang="en-US" sz="1600" baseline="0" dirty="0" smtClean="0"/>
                        <a:t> or Repower with All-Electric</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75%</a:t>
                      </a:r>
                      <a:endParaRPr lang="en-US" sz="1600" dirty="0"/>
                    </a:p>
                  </a:txBody>
                  <a:tcPr/>
                </a:tc>
              </a:tr>
            </a:tbl>
          </a:graphicData>
        </a:graphic>
      </p:graphicFrame>
      <p:pic>
        <p:nvPicPr>
          <p:cNvPr id="5"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Grp="1" noChangeAspect="1" noChangeArrowheads="1"/>
          </p:cNvPicPr>
          <p:nvPr>
            <p:ph sz="quarter" idx="2"/>
          </p:nvPr>
        </p:nvPicPr>
        <p:blipFill rotWithShape="1">
          <a:blip r:embed="rId4">
            <a:extLst>
              <a:ext uri="{28A0092B-C50C-407E-A947-70E740481C1C}">
                <a14:useLocalDpi xmlns:a14="http://schemas.microsoft.com/office/drawing/2010/main" val="0"/>
              </a:ext>
            </a:extLst>
          </a:blip>
          <a:srcRect t="14624" b="1"/>
          <a:stretch/>
        </p:blipFill>
        <p:spPr bwMode="auto">
          <a:xfrm>
            <a:off x="6108200" y="1701066"/>
            <a:ext cx="2619375" cy="276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6"/>
          </p:nvPr>
        </p:nvSpPr>
        <p:spPr/>
        <p:txBody>
          <a:bodyPr>
            <a:normAutofit fontScale="85000" lnSpcReduction="20000"/>
          </a:bodyPr>
          <a:lstStyle/>
          <a:p>
            <a:fld id="{1A4721A4-36F3-41CA-85A2-E22168A18827}" type="slidenum">
              <a:rPr lang="en-US" smtClean="0"/>
              <a:t>18</a:t>
            </a:fld>
            <a:endParaRPr lang="en-US"/>
          </a:p>
        </p:txBody>
      </p:sp>
    </p:spTree>
    <p:extLst>
      <p:ext uri="{BB962C8B-B14F-4D97-AF65-F5344CB8AC3E}">
        <p14:creationId xmlns:p14="http://schemas.microsoft.com/office/powerpoint/2010/main" val="229590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Mitigation Action 8</a:t>
            </a:r>
            <a:endParaRPr lang="en-US" dirty="0"/>
          </a:p>
        </p:txBody>
      </p:sp>
      <p:sp>
        <p:nvSpPr>
          <p:cNvPr id="3" name="Content Placeholder 2"/>
          <p:cNvSpPr>
            <a:spLocks noGrp="1"/>
          </p:cNvSpPr>
          <p:nvPr>
            <p:ph sz="quarter" idx="1"/>
          </p:nvPr>
        </p:nvSpPr>
        <p:spPr>
          <a:xfrm>
            <a:off x="501070" y="1642265"/>
            <a:ext cx="4154425" cy="4572000"/>
          </a:xfrm>
        </p:spPr>
        <p:txBody>
          <a:bodyPr>
            <a:normAutofit/>
          </a:bodyPr>
          <a:lstStyle/>
          <a:p>
            <a:r>
              <a:rPr lang="en-US" sz="2200" dirty="0" smtClean="0"/>
              <a:t>Eligible Forklifts and Port Cargo Handling Equipment</a:t>
            </a:r>
          </a:p>
          <a:p>
            <a:pPr lvl="1"/>
            <a:r>
              <a:rPr lang="en-US" sz="2000" dirty="0" smtClean="0"/>
              <a:t>Eligible forklifts includes forklifts with greater than 8000 pounds lift capacity</a:t>
            </a:r>
          </a:p>
          <a:p>
            <a:pPr lvl="1"/>
            <a:r>
              <a:rPr lang="en-US" sz="2000" dirty="0" smtClean="0"/>
              <a:t>Scrappage of old equipment required</a:t>
            </a:r>
          </a:p>
        </p:txBody>
      </p:sp>
      <p:graphicFrame>
        <p:nvGraphicFramePr>
          <p:cNvPr id="4" name="Table 3"/>
          <p:cNvGraphicFramePr>
            <a:graphicFrameLocks noGrp="1"/>
          </p:cNvGraphicFramePr>
          <p:nvPr>
            <p:extLst>
              <p:ext uri="{D42A27DB-BD31-4B8C-83A1-F6EECF244321}">
                <p14:modId xmlns:p14="http://schemas.microsoft.com/office/powerpoint/2010/main" val="3345067381"/>
              </p:ext>
            </p:extLst>
          </p:nvPr>
        </p:nvGraphicFramePr>
        <p:xfrm>
          <a:off x="462665" y="4480165"/>
          <a:ext cx="8324720" cy="1107440"/>
        </p:xfrm>
        <a:graphic>
          <a:graphicData uri="http://schemas.openxmlformats.org/drawingml/2006/table">
            <a:tbl>
              <a:tblPr firstRow="1" bandRow="1">
                <a:tableStyleId>{5C22544A-7EE6-4342-B048-85BDC9FD1C3A}</a:tableStyleId>
              </a:tblPr>
              <a:tblGrid>
                <a:gridCol w="4301360"/>
                <a:gridCol w="2011680"/>
                <a:gridCol w="2011680"/>
              </a:tblGrid>
              <a:tr h="370840">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2">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r>
              <a:tr h="370840">
                <a:tc vMerge="1">
                  <a:txBody>
                    <a:bodyPr/>
                    <a:lstStyle/>
                    <a:p>
                      <a:endParaRPr lang="en-US" dirty="0"/>
                    </a:p>
                  </a:txBody>
                  <a:tcPr/>
                </a:tc>
                <a:tc>
                  <a:txBody>
                    <a:bodyPr/>
                    <a:lstStyle/>
                    <a:p>
                      <a:pPr algn="ctr"/>
                      <a:r>
                        <a:rPr lang="en-US" sz="1600" dirty="0" smtClean="0">
                          <a:solidFill>
                            <a:schemeClr val="bg1"/>
                          </a:solidFill>
                        </a:rPr>
                        <a:t>Government-owned</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Other</a:t>
                      </a:r>
                      <a:endParaRPr lang="en-US" sz="1600" dirty="0">
                        <a:solidFill>
                          <a:schemeClr val="bg1"/>
                        </a:solidFill>
                      </a:endParaRPr>
                    </a:p>
                  </a:txBody>
                  <a:tcPr>
                    <a:solidFill>
                      <a:schemeClr val="accent1"/>
                    </a:solidFill>
                  </a:tcPr>
                </a:tc>
              </a:tr>
              <a:tr h="365760">
                <a:tc>
                  <a:txBody>
                    <a:bodyPr/>
                    <a:lstStyle/>
                    <a:p>
                      <a:r>
                        <a:rPr lang="en-US" sz="1600" dirty="0" smtClean="0"/>
                        <a:t>Replace</a:t>
                      </a:r>
                      <a:r>
                        <a:rPr lang="en-US" sz="1600" baseline="0" dirty="0" smtClean="0"/>
                        <a:t> or Repower with All-Electric</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100%</a:t>
                      </a:r>
                    </a:p>
                  </a:txBody>
                  <a:tcPr/>
                </a:tc>
                <a:tc>
                  <a:txBody>
                    <a:bodyPr/>
                    <a:lstStyle/>
                    <a:p>
                      <a:pPr algn="ctr"/>
                      <a:r>
                        <a:rPr lang="en-US" sz="1600" dirty="0" smtClean="0"/>
                        <a:t>Up to 75%</a:t>
                      </a:r>
                      <a:endParaRPr lang="en-US" sz="1600" dirty="0"/>
                    </a:p>
                  </a:txBody>
                  <a:tcPr/>
                </a:tc>
              </a:tr>
            </a:tbl>
          </a:graphicData>
        </a:graphic>
      </p:graphicFrame>
      <p:pic>
        <p:nvPicPr>
          <p:cNvPr id="5"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Forklif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14444" y="1931205"/>
            <a:ext cx="3701686" cy="19202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6"/>
          </p:nvPr>
        </p:nvSpPr>
        <p:spPr/>
        <p:txBody>
          <a:bodyPr>
            <a:normAutofit fontScale="85000" lnSpcReduction="20000"/>
          </a:bodyPr>
          <a:lstStyle/>
          <a:p>
            <a:fld id="{1A4721A4-36F3-41CA-85A2-E22168A18827}" type="slidenum">
              <a:rPr lang="en-US" smtClean="0"/>
              <a:t>19</a:t>
            </a:fld>
            <a:endParaRPr lang="en-US"/>
          </a:p>
        </p:txBody>
      </p:sp>
    </p:spTree>
    <p:extLst>
      <p:ext uri="{BB962C8B-B14F-4D97-AF65-F5344CB8AC3E}">
        <p14:creationId xmlns:p14="http://schemas.microsoft.com/office/powerpoint/2010/main" val="335767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A4721A4-36F3-41CA-85A2-E22168A18827}" type="slidenum">
              <a:rPr lang="en-US" smtClean="0"/>
              <a:t>2</a:t>
            </a:fld>
            <a:endParaRPr lang="en-US"/>
          </a:p>
        </p:txBody>
      </p:sp>
      <p:sp>
        <p:nvSpPr>
          <p:cNvPr id="2" name="Text Placeholder 1"/>
          <p:cNvSpPr>
            <a:spLocks noGrp="1"/>
          </p:cNvSpPr>
          <p:nvPr>
            <p:ph sz="quarter" idx="1"/>
          </p:nvPr>
        </p:nvSpPr>
        <p:spPr/>
        <p:txBody>
          <a:bodyPr/>
          <a:lstStyle/>
          <a:p>
            <a:pPr>
              <a:buFont typeface="Wingdings" panose="05000000000000000000" pitchFamily="2" charset="2"/>
              <a:buChar char="q"/>
            </a:pPr>
            <a:r>
              <a:rPr lang="en-US" dirty="0" smtClean="0"/>
              <a:t>Volkswagen </a:t>
            </a:r>
            <a:r>
              <a:rPr lang="en-US" dirty="0"/>
              <a:t>Partial Settlement </a:t>
            </a:r>
            <a:endParaRPr lang="en-US" dirty="0" smtClean="0"/>
          </a:p>
          <a:p>
            <a:pPr>
              <a:buFont typeface="Wingdings" panose="05000000000000000000" pitchFamily="2" charset="2"/>
              <a:buChar char="q"/>
            </a:pPr>
            <a:r>
              <a:rPr lang="en-US" dirty="0" smtClean="0"/>
              <a:t>Environmental Mitigation Trust</a:t>
            </a:r>
          </a:p>
          <a:p>
            <a:pPr>
              <a:buFont typeface="Wingdings" panose="05000000000000000000" pitchFamily="2" charset="2"/>
              <a:buChar char="q"/>
            </a:pPr>
            <a:r>
              <a:rPr lang="en-US" dirty="0" smtClean="0"/>
              <a:t>Arkansas Environmental Mitigation Plan</a:t>
            </a:r>
            <a:endParaRPr lang="en-US" dirty="0"/>
          </a:p>
        </p:txBody>
      </p:sp>
      <p:pic>
        <p:nvPicPr>
          <p:cNvPr id="4" name="Picture 2" descr="G:\ADEQ Graphics\ADEQ Logo\Color\ADEQ_logo_color.jpg"/>
          <p:cNvPicPr>
            <a:picLocks noChangeAspect="1" noChangeArrowheads="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10976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l="28773" r="37810" b="18128"/>
          <a:stretch/>
        </p:blipFill>
        <p:spPr>
          <a:xfrm>
            <a:off x="6589590" y="1607169"/>
            <a:ext cx="2283770" cy="1937046"/>
          </a:xfrm>
          <a:prstGeom prst="rect">
            <a:avLst/>
          </a:prstGeom>
          <a:ln w="12700">
            <a:solidFill>
              <a:schemeClr val="bg1"/>
            </a:solidFill>
          </a:ln>
        </p:spPr>
      </p:pic>
      <p:sp>
        <p:nvSpPr>
          <p:cNvPr id="2" name="Title 1"/>
          <p:cNvSpPr>
            <a:spLocks noGrp="1"/>
          </p:cNvSpPr>
          <p:nvPr>
            <p:ph type="title"/>
          </p:nvPr>
        </p:nvSpPr>
        <p:spPr/>
        <p:txBody>
          <a:bodyPr/>
          <a:lstStyle/>
          <a:p>
            <a:r>
              <a:rPr lang="en-US" dirty="0" smtClean="0"/>
              <a:t>Eligible Mitigation Action 9</a:t>
            </a:r>
            <a:endParaRPr lang="en-US" dirty="0"/>
          </a:p>
        </p:txBody>
      </p:sp>
      <p:sp>
        <p:nvSpPr>
          <p:cNvPr id="3" name="Content Placeholder 2"/>
          <p:cNvSpPr>
            <a:spLocks noGrp="1"/>
          </p:cNvSpPr>
          <p:nvPr>
            <p:ph sz="quarter" idx="1"/>
          </p:nvPr>
        </p:nvSpPr>
        <p:spPr>
          <a:xfrm>
            <a:off x="309045" y="1600202"/>
            <a:ext cx="6413635" cy="2020823"/>
          </a:xfrm>
        </p:spPr>
        <p:txBody>
          <a:bodyPr>
            <a:normAutofit fontScale="85000" lnSpcReduction="20000"/>
          </a:bodyPr>
          <a:lstStyle/>
          <a:p>
            <a:r>
              <a:rPr lang="en-US" sz="2600" dirty="0" smtClean="0"/>
              <a:t>Eligible Light-Duty Zero Emission Vehicle Supply Equipment </a:t>
            </a:r>
          </a:p>
          <a:p>
            <a:pPr lvl="1"/>
            <a:r>
              <a:rPr lang="en-US" sz="2400" dirty="0" smtClean="0"/>
              <a:t>Electric vehicle supply equipment includes Level 1, Level 2, or fast charging equipment</a:t>
            </a:r>
          </a:p>
          <a:p>
            <a:pPr lvl="1"/>
            <a:r>
              <a:rPr lang="en-US" sz="2400" dirty="0" smtClean="0"/>
              <a:t>Hydrogen fuel cell vehicle supply capable of dispensing hydrogen at a pressure of seventy </a:t>
            </a:r>
            <a:r>
              <a:rPr lang="en-US" sz="2400" dirty="0" err="1" smtClean="0"/>
              <a:t>megapascals</a:t>
            </a: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4130156207"/>
              </p:ext>
            </p:extLst>
          </p:nvPr>
        </p:nvGraphicFramePr>
        <p:xfrm>
          <a:off x="193831" y="3619695"/>
          <a:ext cx="8717934" cy="3073730"/>
        </p:xfrm>
        <a:graphic>
          <a:graphicData uri="http://schemas.openxmlformats.org/drawingml/2006/table">
            <a:tbl>
              <a:tblPr firstRow="1" bandRow="1">
                <a:tableStyleId>{5C22544A-7EE6-4342-B048-85BDC9FD1C3A}</a:tableStyleId>
              </a:tblPr>
              <a:tblGrid>
                <a:gridCol w="2419514"/>
                <a:gridCol w="2035465"/>
                <a:gridCol w="1958655"/>
                <a:gridCol w="1113745"/>
                <a:gridCol w="1190555"/>
              </a:tblGrid>
              <a:tr h="359770">
                <a:tc rowSpan="2">
                  <a:txBody>
                    <a:bodyPr/>
                    <a:lstStyle/>
                    <a:p>
                      <a:r>
                        <a:rPr lang="en-US" sz="1600" dirty="0" smtClean="0"/>
                        <a:t>Project</a:t>
                      </a:r>
                      <a:r>
                        <a:rPr lang="en-US" sz="1600" baseline="0" dirty="0" smtClean="0"/>
                        <a:t> Type</a:t>
                      </a:r>
                      <a:endParaRPr lang="en-US" sz="1600" dirty="0"/>
                    </a:p>
                  </a:txBody>
                  <a:tcPr>
                    <a:solidFill>
                      <a:schemeClr val="accent1">
                        <a:lumMod val="75000"/>
                      </a:schemeClr>
                    </a:solidFill>
                  </a:tcPr>
                </a:tc>
                <a:tc gridSpan="4">
                  <a:txBody>
                    <a:bodyPr/>
                    <a:lstStyle/>
                    <a:p>
                      <a:pPr algn="ctr"/>
                      <a:r>
                        <a:rPr lang="en-US" sz="1600" dirty="0" smtClean="0"/>
                        <a:t>Percentage Funded through Trust</a:t>
                      </a:r>
                      <a:endParaRPr lang="en-US" sz="1600" dirty="0"/>
                    </a:p>
                  </a:txBody>
                  <a:tcPr>
                    <a:solidFill>
                      <a:schemeClr val="accent1">
                        <a:lumMod val="75000"/>
                      </a:schemeClr>
                    </a:solidFill>
                  </a:tcPr>
                </a:tc>
                <a:tc hMerge="1">
                  <a:txBody>
                    <a:bodyPr/>
                    <a:lstStyle/>
                    <a:p>
                      <a:endParaRPr lang="en-US" dirty="0"/>
                    </a:p>
                  </a:txBody>
                  <a:tcPr/>
                </a:tc>
                <a:tc hMerge="1">
                  <a:txBody>
                    <a:bodyPr/>
                    <a:lstStyle/>
                    <a:p>
                      <a:pPr algn="ctr"/>
                      <a:endParaRPr lang="en-US" dirty="0"/>
                    </a:p>
                  </a:txBody>
                  <a:tcPr>
                    <a:solidFill>
                      <a:schemeClr val="accent1">
                        <a:lumMod val="75000"/>
                      </a:schemeClr>
                    </a:solidFill>
                  </a:tcPr>
                </a:tc>
                <a:tc hMerge="1">
                  <a:txBody>
                    <a:bodyPr/>
                    <a:lstStyle/>
                    <a:p>
                      <a:pPr algn="ctr"/>
                      <a:endParaRPr lang="en-US" dirty="0"/>
                    </a:p>
                  </a:txBody>
                  <a:tcPr>
                    <a:solidFill>
                      <a:schemeClr val="accent1">
                        <a:lumMod val="75000"/>
                      </a:schemeClr>
                    </a:solidFill>
                  </a:tcPr>
                </a:tc>
              </a:tr>
              <a:tr h="359770">
                <a:tc vMerge="1">
                  <a:txBody>
                    <a:bodyPr/>
                    <a:lstStyle/>
                    <a:p>
                      <a:endParaRPr lang="en-US" dirty="0"/>
                    </a:p>
                  </a:txBody>
                  <a:tcPr/>
                </a:tc>
                <a:tc>
                  <a:txBody>
                    <a:bodyPr/>
                    <a:lstStyle/>
                    <a:p>
                      <a:pPr algn="ctr"/>
                      <a:r>
                        <a:rPr lang="en-US" sz="1600" dirty="0" smtClean="0">
                          <a:solidFill>
                            <a:schemeClr val="bg1"/>
                          </a:solidFill>
                        </a:rPr>
                        <a:t>Government-Owned Property </a:t>
                      </a:r>
                    </a:p>
                    <a:p>
                      <a:pPr algn="ctr"/>
                      <a:r>
                        <a:rPr lang="en-US" sz="1600" dirty="0" smtClean="0">
                          <a:solidFill>
                            <a:schemeClr val="bg1"/>
                          </a:solidFill>
                        </a:rPr>
                        <a:t>(Publically</a:t>
                      </a:r>
                      <a:r>
                        <a:rPr lang="en-US" sz="1600" baseline="0" dirty="0" smtClean="0">
                          <a:solidFill>
                            <a:schemeClr val="bg1"/>
                          </a:solidFill>
                        </a:rPr>
                        <a:t> Available) </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Non-Government Owned</a:t>
                      </a:r>
                      <a:r>
                        <a:rPr lang="en-US" sz="1600" baseline="0" dirty="0" smtClean="0">
                          <a:solidFill>
                            <a:schemeClr val="bg1"/>
                          </a:solidFill>
                        </a:rPr>
                        <a:t> Property </a:t>
                      </a:r>
                      <a:r>
                        <a:rPr lang="en-US" sz="1600" dirty="0" smtClean="0">
                          <a:solidFill>
                            <a:schemeClr val="bg1"/>
                          </a:solidFill>
                        </a:rPr>
                        <a:t>(Publically</a:t>
                      </a:r>
                      <a:r>
                        <a:rPr lang="en-US" sz="1600" baseline="0" dirty="0" smtClean="0">
                          <a:solidFill>
                            <a:schemeClr val="bg1"/>
                          </a:solidFill>
                        </a:rPr>
                        <a:t> Available) </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Workplace</a:t>
                      </a:r>
                      <a:endParaRPr lang="en-US" sz="1600" dirty="0">
                        <a:solidFill>
                          <a:schemeClr val="bg1"/>
                        </a:solidFill>
                      </a:endParaRPr>
                    </a:p>
                  </a:txBody>
                  <a:tcPr>
                    <a:solidFill>
                      <a:schemeClr val="accent1"/>
                    </a:solidFill>
                  </a:tcPr>
                </a:tc>
                <a:tc>
                  <a:txBody>
                    <a:bodyPr/>
                    <a:lstStyle/>
                    <a:p>
                      <a:pPr algn="ctr"/>
                      <a:r>
                        <a:rPr lang="en-US" sz="1600" dirty="0" smtClean="0">
                          <a:solidFill>
                            <a:schemeClr val="bg1"/>
                          </a:solidFill>
                        </a:rPr>
                        <a:t>Multi-Unit</a:t>
                      </a:r>
                      <a:r>
                        <a:rPr lang="en-US" sz="1600" baseline="0" dirty="0" smtClean="0">
                          <a:solidFill>
                            <a:schemeClr val="bg1"/>
                          </a:solidFill>
                        </a:rPr>
                        <a:t> Dwelling</a:t>
                      </a:r>
                      <a:endParaRPr lang="en-US" sz="1600" dirty="0">
                        <a:solidFill>
                          <a:schemeClr val="bg1"/>
                        </a:solidFill>
                      </a:endParaRPr>
                    </a:p>
                  </a:txBody>
                  <a:tcPr>
                    <a:solidFill>
                      <a:schemeClr val="accent1"/>
                    </a:solidFill>
                  </a:tcPr>
                </a:tc>
              </a:tr>
              <a:tr h="612655">
                <a:tc>
                  <a:txBody>
                    <a:bodyPr/>
                    <a:lstStyle/>
                    <a:p>
                      <a:r>
                        <a:rPr lang="en-US" sz="1600" baseline="0" dirty="0" smtClean="0"/>
                        <a:t>Electric Vehicle Supply Equipment</a:t>
                      </a:r>
                      <a:endParaRPr lang="en-US" sz="1600" dirty="0"/>
                    </a:p>
                  </a:txBody>
                  <a:tcPr/>
                </a:tc>
                <a:tc>
                  <a:txBody>
                    <a:bodyPr/>
                    <a:lstStyle/>
                    <a:p>
                      <a:pPr algn="ctr"/>
                      <a:r>
                        <a:rPr lang="en-US" sz="1600" dirty="0" smtClean="0"/>
                        <a:t>Up to 100%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80%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60%</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60%</a:t>
                      </a:r>
                      <a:endParaRPr lang="en-US" sz="1600" dirty="0"/>
                    </a:p>
                  </a:txBody>
                  <a:tcPr/>
                </a:tc>
              </a:tr>
              <a:tr h="663865">
                <a:tc>
                  <a:txBody>
                    <a:bodyPr/>
                    <a:lstStyle/>
                    <a:p>
                      <a:r>
                        <a:rPr lang="en-US" sz="1600" baseline="0" dirty="0" smtClean="0"/>
                        <a:t>Fuel Cell Vehicle Supply Equipment (250 kg/day)</a:t>
                      </a:r>
                      <a:endParaRPr lang="en-US" sz="1600" dirty="0"/>
                    </a:p>
                  </a:txBody>
                  <a:tcPr/>
                </a:tc>
                <a:tc>
                  <a:txBody>
                    <a:bodyPr/>
                    <a:lstStyle/>
                    <a:p>
                      <a:pPr algn="ctr"/>
                      <a:r>
                        <a:rPr lang="en-US" sz="1600" dirty="0" smtClean="0"/>
                        <a:t>Up to 33%</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33%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NA</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NA</a:t>
                      </a:r>
                      <a:endParaRPr lang="en-US" sz="1600" dirty="0"/>
                    </a:p>
                  </a:txBody>
                  <a:tcPr/>
                </a:tc>
              </a:tr>
              <a:tr h="614480">
                <a:tc>
                  <a:txBody>
                    <a:bodyPr/>
                    <a:lstStyle/>
                    <a:p>
                      <a:r>
                        <a:rPr lang="en-US" sz="1600" baseline="0" dirty="0" smtClean="0"/>
                        <a:t>Fuel Cell Vehicle Supply Equipment (100 kg/day)</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25%</a:t>
                      </a:r>
                    </a:p>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Up to 25%</a:t>
                      </a:r>
                    </a:p>
                    <a:p>
                      <a:pPr algn="ctr"/>
                      <a:endParaRPr lang="en-US" sz="1600" dirty="0"/>
                    </a:p>
                  </a:txBody>
                  <a:tcPr/>
                </a:tc>
                <a:tc>
                  <a:txBody>
                    <a:bodyPr/>
                    <a:lstStyle/>
                    <a:p>
                      <a:pPr algn="ctr"/>
                      <a:r>
                        <a:rPr lang="en-US" sz="1600" dirty="0" smtClean="0"/>
                        <a:t>NA</a:t>
                      </a:r>
                      <a:endParaRPr lang="en-US" sz="1600" dirty="0"/>
                    </a:p>
                  </a:txBody>
                  <a:tcPr/>
                </a:tc>
                <a:tc>
                  <a:txBody>
                    <a:bodyPr/>
                    <a:lstStyle/>
                    <a:p>
                      <a:pPr algn="ctr"/>
                      <a:r>
                        <a:rPr lang="en-US" sz="1600" dirty="0" smtClean="0"/>
                        <a:t>NA</a:t>
                      </a:r>
                      <a:endParaRPr lang="en-US" sz="1600" dirty="0"/>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1A4721A4-36F3-41CA-85A2-E22168A18827}" type="slidenum">
              <a:rPr lang="en-US" smtClean="0"/>
              <a:t>20</a:t>
            </a:fld>
            <a:endParaRPr lang="en-US"/>
          </a:p>
        </p:txBody>
      </p:sp>
    </p:spTree>
    <p:extLst>
      <p:ext uri="{BB962C8B-B14F-4D97-AF65-F5344CB8AC3E}">
        <p14:creationId xmlns:p14="http://schemas.microsoft.com/office/powerpoint/2010/main" val="111626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Mitigation Action 10</a:t>
            </a:r>
            <a:endParaRPr lang="en-US" dirty="0"/>
          </a:p>
        </p:txBody>
      </p:sp>
      <p:sp>
        <p:nvSpPr>
          <p:cNvPr id="3" name="Content Placeholder 2"/>
          <p:cNvSpPr>
            <a:spLocks noGrp="1"/>
          </p:cNvSpPr>
          <p:nvPr>
            <p:ph sz="quarter" idx="1"/>
          </p:nvPr>
        </p:nvSpPr>
        <p:spPr>
          <a:xfrm>
            <a:off x="609599" y="1589567"/>
            <a:ext cx="4692095" cy="4572000"/>
          </a:xfrm>
        </p:spPr>
        <p:txBody>
          <a:bodyPr>
            <a:normAutofit/>
          </a:bodyPr>
          <a:lstStyle/>
          <a:p>
            <a:r>
              <a:rPr lang="en-US" sz="2200" dirty="0" smtClean="0"/>
              <a:t>Diesel Emission Reduction Act (DERA) Option</a:t>
            </a:r>
          </a:p>
          <a:p>
            <a:pPr lvl="1"/>
            <a:r>
              <a:rPr lang="en-US" sz="2000" dirty="0" smtClean="0"/>
              <a:t>States may use Trust funds for their voluntary match or overmatch for DERA programs (such as the State Clean Diesel Grant used to fund ADEQ’s Go RED! program)</a:t>
            </a:r>
          </a:p>
          <a:p>
            <a:pPr lvl="1"/>
            <a:r>
              <a:rPr lang="en-US" sz="2000" dirty="0" smtClean="0"/>
              <a:t>Allows beneficiaries to use Trust Funds for actions not specified in Eligible Mitigation Actions 1–9</a:t>
            </a:r>
          </a:p>
        </p:txBody>
      </p:sp>
      <p:pic>
        <p:nvPicPr>
          <p:cNvPr id="5"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5441452" y="1599053"/>
            <a:ext cx="3047858" cy="447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6"/>
          </p:nvPr>
        </p:nvSpPr>
        <p:spPr/>
        <p:txBody>
          <a:bodyPr>
            <a:normAutofit fontScale="85000" lnSpcReduction="20000"/>
          </a:bodyPr>
          <a:lstStyle/>
          <a:p>
            <a:fld id="{1A4721A4-36F3-41CA-85A2-E22168A18827}" type="slidenum">
              <a:rPr lang="en-US" smtClean="0"/>
              <a:t>21</a:t>
            </a:fld>
            <a:endParaRPr lang="en-US"/>
          </a:p>
        </p:txBody>
      </p:sp>
    </p:spTree>
    <p:extLst>
      <p:ext uri="{BB962C8B-B14F-4D97-AF65-F5344CB8AC3E}">
        <p14:creationId xmlns:p14="http://schemas.microsoft.com/office/powerpoint/2010/main" val="153047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Arkansas Mitigation Plan</a:t>
            </a:r>
            <a:endParaRPr lang="en-US" dirty="0"/>
          </a:p>
        </p:txBody>
      </p:sp>
    </p:spTree>
    <p:extLst>
      <p:ext uri="{BB962C8B-B14F-4D97-AF65-F5344CB8AC3E}">
        <p14:creationId xmlns:p14="http://schemas.microsoft.com/office/powerpoint/2010/main" val="1803714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Allocation Under the Trust</a:t>
            </a:r>
            <a:endParaRPr lang="en-US" dirty="0"/>
          </a:p>
        </p:txBody>
      </p:sp>
      <p:sp>
        <p:nvSpPr>
          <p:cNvPr id="3" name="Content Placeholder 2"/>
          <p:cNvSpPr>
            <a:spLocks noGrp="1"/>
          </p:cNvSpPr>
          <p:nvPr>
            <p:ph sz="quarter" idx="1"/>
          </p:nvPr>
        </p:nvSpPr>
        <p:spPr>
          <a:xfrm>
            <a:off x="2306104" y="1600200"/>
            <a:ext cx="6459943" cy="4495800"/>
          </a:xfrm>
        </p:spPr>
        <p:txBody>
          <a:bodyPr>
            <a:normAutofit/>
          </a:bodyPr>
          <a:lstStyle/>
          <a:p>
            <a:r>
              <a:rPr lang="en-US" sz="2200" dirty="0" smtClean="0"/>
              <a:t>Arkansas is to receive approximately $14.6 million  to fund projects that fall within the framework of the ten eligible mitigation actions.</a:t>
            </a:r>
          </a:p>
          <a:p>
            <a:pPr lvl="1"/>
            <a:r>
              <a:rPr lang="en-US" sz="2000" dirty="0" smtClean="0"/>
              <a:t>Up to $4.8 million can be spent in first year</a:t>
            </a:r>
          </a:p>
          <a:p>
            <a:pPr lvl="1"/>
            <a:r>
              <a:rPr lang="en-US" sz="2000" dirty="0" smtClean="0"/>
              <a:t>Up to $9.7 million can be spent in the first two years</a:t>
            </a:r>
          </a:p>
          <a:p>
            <a:r>
              <a:rPr lang="en-US" sz="2200" dirty="0" smtClean="0"/>
              <a:t>ADEQ will be the lead agency for developing and implementing programs to fund Eligible Mitigation Actions.</a:t>
            </a:r>
          </a:p>
          <a:p>
            <a:pPr lvl="1"/>
            <a:r>
              <a:rPr lang="en-US" sz="2000" dirty="0" smtClean="0"/>
              <a:t>Office of Energy and Office of Air Quality developing the plan in collaboration with the Governor’s Office and other State agencies</a:t>
            </a:r>
          </a:p>
        </p:txBody>
      </p:sp>
      <p:pic>
        <p:nvPicPr>
          <p:cNvPr id="4"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1" descr="adeq-logo-arkansas-department-of-environmental-quality-584"/>
          <p:cNvPicPr>
            <a:picLocks noChangeAspect="1" noChangeArrowheads="1"/>
          </p:cNvPicPr>
          <p:nvPr/>
        </p:nvPicPr>
        <p:blipFill rotWithShape="1">
          <a:blip r:embed="rId4">
            <a:extLst>
              <a:ext uri="{28A0092B-C50C-407E-A947-70E740481C1C}">
                <a14:useLocalDpi xmlns:a14="http://schemas.microsoft.com/office/drawing/2010/main" val="0"/>
              </a:ext>
            </a:extLst>
          </a:blip>
          <a:srcRect t="9301" b="9831"/>
          <a:stretch/>
        </p:blipFill>
        <p:spPr bwMode="auto">
          <a:xfrm>
            <a:off x="276720" y="1838112"/>
            <a:ext cx="1990980" cy="212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258" r="5462"/>
          <a:stretch/>
        </p:blipFill>
        <p:spPr bwMode="auto">
          <a:xfrm>
            <a:off x="117020" y="4254044"/>
            <a:ext cx="2285029" cy="182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normAutofit fontScale="85000" lnSpcReduction="20000"/>
          </a:bodyPr>
          <a:lstStyle/>
          <a:p>
            <a:fld id="{1A4721A4-36F3-41CA-85A2-E22168A18827}" type="slidenum">
              <a:rPr lang="en-US" smtClean="0"/>
              <a:t>23</a:t>
            </a:fld>
            <a:endParaRPr lang="en-US"/>
          </a:p>
        </p:txBody>
      </p:sp>
    </p:spTree>
    <p:extLst>
      <p:ext uri="{BB962C8B-B14F-4D97-AF65-F5344CB8AC3E}">
        <p14:creationId xmlns:p14="http://schemas.microsoft.com/office/powerpoint/2010/main" val="7273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Mitigation Plan</a:t>
            </a:r>
            <a:endParaRPr lang="en-US" dirty="0"/>
          </a:p>
        </p:txBody>
      </p:sp>
      <p:sp>
        <p:nvSpPr>
          <p:cNvPr id="3" name="Content Placeholder 2"/>
          <p:cNvSpPr>
            <a:spLocks noGrp="1"/>
          </p:cNvSpPr>
          <p:nvPr>
            <p:ph sz="quarter" idx="1"/>
          </p:nvPr>
        </p:nvSpPr>
        <p:spPr/>
        <p:txBody>
          <a:bodyPr>
            <a:normAutofit/>
          </a:bodyPr>
          <a:lstStyle/>
          <a:p>
            <a:r>
              <a:rPr lang="en-US" sz="2400" dirty="0" smtClean="0"/>
              <a:t>On June 28, 2018, ADEQ submitted its Beneficiary Mitigation plan to the Trustee</a:t>
            </a:r>
            <a:r>
              <a:rPr lang="en-US" sz="2400" dirty="0"/>
              <a:t>. </a:t>
            </a:r>
            <a:endParaRPr lang="en-US" sz="2400" dirty="0" smtClean="0"/>
          </a:p>
          <a:p>
            <a:r>
              <a:rPr lang="en-US" sz="2400" dirty="0" smtClean="0"/>
              <a:t>This </a:t>
            </a:r>
            <a:r>
              <a:rPr lang="en-US" sz="2400" dirty="0"/>
              <a:t>plan describes four new programs that ADEQ intends to implement to reduce emissions using funding from the Volkswagen Settlement. </a:t>
            </a:r>
            <a:endParaRPr lang="en-US" sz="2400" dirty="0" smtClean="0"/>
          </a:p>
        </p:txBody>
      </p:sp>
      <p:pic>
        <p:nvPicPr>
          <p:cNvPr id="4"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fld id="{1A4721A4-36F3-41CA-85A2-E22168A18827}" type="slidenum">
              <a:rPr lang="en-US" smtClean="0"/>
              <a:t>24</a:t>
            </a:fld>
            <a:endParaRPr lang="en-US"/>
          </a:p>
        </p:txBody>
      </p:sp>
    </p:spTree>
    <p:extLst>
      <p:ext uri="{BB962C8B-B14F-4D97-AF65-F5344CB8AC3E}">
        <p14:creationId xmlns:p14="http://schemas.microsoft.com/office/powerpoint/2010/main" val="2666632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Arkansas Bus Compressed Natural Gas (ABC) Pilot Program  </a:t>
            </a:r>
          </a:p>
        </p:txBody>
      </p:sp>
      <p:sp>
        <p:nvSpPr>
          <p:cNvPr id="3" name="Content Placeholder 2"/>
          <p:cNvSpPr>
            <a:spLocks noGrp="1"/>
          </p:cNvSpPr>
          <p:nvPr>
            <p:ph sz="quarter" idx="1"/>
          </p:nvPr>
        </p:nvSpPr>
        <p:spPr>
          <a:xfrm>
            <a:off x="612648" y="1600200"/>
            <a:ext cx="5034692" cy="4495800"/>
          </a:xfrm>
        </p:spPr>
        <p:txBody>
          <a:bodyPr>
            <a:normAutofit fontScale="85000" lnSpcReduction="10000"/>
          </a:bodyPr>
          <a:lstStyle/>
          <a:p>
            <a:r>
              <a:rPr lang="en-US" sz="2400" dirty="0"/>
              <a:t>ADEQ would </a:t>
            </a:r>
            <a:r>
              <a:rPr lang="en-US" sz="2400" dirty="0" smtClean="0"/>
              <a:t>use settlement funding to reimburse up </a:t>
            </a:r>
            <a:r>
              <a:rPr lang="en-US" sz="2400" dirty="0"/>
              <a:t>to seventy-five percent of the purchase price of low NOx CNG buses. </a:t>
            </a:r>
            <a:endParaRPr lang="en-US" sz="2400" dirty="0" smtClean="0"/>
          </a:p>
          <a:p>
            <a:r>
              <a:rPr lang="en-US" sz="2400" dirty="0" smtClean="0"/>
              <a:t>The </a:t>
            </a:r>
            <a:r>
              <a:rPr lang="en-US" sz="2400" dirty="0"/>
              <a:t>program would fund the purchase of up to </a:t>
            </a:r>
            <a:r>
              <a:rPr lang="en-US" sz="2400" dirty="0" smtClean="0"/>
              <a:t>twenty </a:t>
            </a:r>
            <a:r>
              <a:rPr lang="en-US" sz="2400" dirty="0"/>
              <a:t>buses at each of three school districts in Arkansas. </a:t>
            </a:r>
            <a:endParaRPr lang="en-US" sz="2400" dirty="0" smtClean="0"/>
          </a:p>
          <a:p>
            <a:r>
              <a:rPr lang="en-US" sz="2400" dirty="0" smtClean="0"/>
              <a:t>Preference </a:t>
            </a:r>
            <a:r>
              <a:rPr lang="en-US" sz="2400" dirty="0"/>
              <a:t>would be given to districts located in areas where the installation of CNG infrastructure would contribute to establishment of alternative fuel corridors. </a:t>
            </a:r>
            <a:endParaRPr lang="en-US" sz="2400" dirty="0" smtClean="0"/>
          </a:p>
          <a:p>
            <a:r>
              <a:rPr lang="en-US" sz="2400" dirty="0" smtClean="0"/>
              <a:t>Applicants </a:t>
            </a:r>
            <a:r>
              <a:rPr lang="en-US" sz="2400" dirty="0"/>
              <a:t>must demonstrate that CNG fueling infrastructure will be in place to service vehicles funded by the pilot project by the time funds are awarded. </a:t>
            </a:r>
          </a:p>
        </p:txBody>
      </p:sp>
      <p:pic>
        <p:nvPicPr>
          <p:cNvPr id="4"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fld id="{1A4721A4-36F3-41CA-85A2-E22168A18827}" type="slidenum">
              <a:rPr lang="en-US" smtClean="0"/>
              <a:t>25</a:t>
            </a:fld>
            <a:endParaRPr lang="en-US"/>
          </a:p>
        </p:txBody>
      </p:sp>
      <p:pic>
        <p:nvPicPr>
          <p:cNvPr id="7" name="Content Placeholder 5"/>
          <p:cNvPicPr>
            <a:picLocks/>
          </p:cNvPicPr>
          <p:nvPr/>
        </p:nvPicPr>
        <p:blipFill rotWithShape="1">
          <a:blip r:embed="rId4">
            <a:extLst>
              <a:ext uri="{28A0092B-C50C-407E-A947-70E740481C1C}">
                <a14:useLocalDpi xmlns:a14="http://schemas.microsoft.com/office/drawing/2010/main" val="0"/>
              </a:ext>
            </a:extLst>
          </a:blip>
          <a:srcRect l="9680" r="11261"/>
          <a:stretch/>
        </p:blipFill>
        <p:spPr>
          <a:xfrm>
            <a:off x="5608935" y="1700775"/>
            <a:ext cx="2841954" cy="1826362"/>
          </a:xfrm>
          <a:prstGeom prst="rect">
            <a:avLst/>
          </a:prstGeom>
          <a:ln w="12700">
            <a:solidFill>
              <a:schemeClr val="bg1"/>
            </a:solidFill>
          </a:ln>
        </p:spPr>
      </p:pic>
    </p:spTree>
    <p:extLst>
      <p:ext uri="{BB962C8B-B14F-4D97-AF65-F5344CB8AC3E}">
        <p14:creationId xmlns:p14="http://schemas.microsoft.com/office/powerpoint/2010/main" val="94264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85" y="126170"/>
            <a:ext cx="8153400" cy="990600"/>
          </a:xfrm>
        </p:spPr>
        <p:txBody>
          <a:bodyPr>
            <a:normAutofit/>
          </a:bodyPr>
          <a:lstStyle/>
          <a:p>
            <a:r>
              <a:rPr lang="en-US" dirty="0" smtClean="0"/>
              <a:t>Arkansas Clean Fuels Grant</a:t>
            </a:r>
            <a:endParaRPr lang="en-US" dirty="0"/>
          </a:p>
        </p:txBody>
      </p:sp>
      <p:sp>
        <p:nvSpPr>
          <p:cNvPr id="3" name="Content Placeholder 2"/>
          <p:cNvSpPr>
            <a:spLocks noGrp="1"/>
          </p:cNvSpPr>
          <p:nvPr>
            <p:ph sz="quarter" idx="1"/>
          </p:nvPr>
        </p:nvSpPr>
        <p:spPr>
          <a:xfrm>
            <a:off x="0" y="1239915"/>
            <a:ext cx="5906676" cy="5400466"/>
          </a:xfrm>
        </p:spPr>
        <p:txBody>
          <a:bodyPr>
            <a:noAutofit/>
          </a:bodyPr>
          <a:lstStyle/>
          <a:p>
            <a:endParaRPr lang="en-US" sz="1800" dirty="0" smtClean="0"/>
          </a:p>
          <a:p>
            <a:r>
              <a:rPr lang="en-US" sz="1800" dirty="0" smtClean="0"/>
              <a:t>The Arkansas Clean Fuels grant is a </a:t>
            </a:r>
            <a:r>
              <a:rPr lang="en-US" sz="1800" dirty="0"/>
              <a:t>statewide grant program </a:t>
            </a:r>
            <a:r>
              <a:rPr lang="en-US" sz="1800" dirty="0" smtClean="0"/>
              <a:t>intended to </a:t>
            </a:r>
            <a:r>
              <a:rPr lang="en-US" sz="1800" dirty="0"/>
              <a:t>reduce NOx emissions by repowering or replacing Class 4–8, model years 1992–2009 diesel vehicles with low NOx CNG, propane(LPG), liquefied natural gas (LNG), or </a:t>
            </a:r>
            <a:r>
              <a:rPr lang="en-US" sz="1800" dirty="0" smtClean="0"/>
              <a:t>Electric Vehicles. </a:t>
            </a:r>
          </a:p>
          <a:p>
            <a:r>
              <a:rPr lang="en-US" sz="1800" dirty="0" smtClean="0"/>
              <a:t>This </a:t>
            </a:r>
            <a:r>
              <a:rPr lang="en-US" sz="1800" dirty="0"/>
              <a:t>grant program could be used to target school districts that fall outside of the pilot areas and to assist other entities with converting their fleets to CNG, LPG, LNG or all -electric technologies. </a:t>
            </a:r>
            <a:endParaRPr lang="en-US" sz="1800" dirty="0" smtClean="0"/>
          </a:p>
          <a:p>
            <a:r>
              <a:rPr lang="en-US" sz="1800" dirty="0" smtClean="0"/>
              <a:t>Funding </a:t>
            </a:r>
            <a:r>
              <a:rPr lang="en-US" sz="1800" dirty="0"/>
              <a:t>would be awarded on a competitive basis and project proposals would be scored based on whether the project would benefit one of the priority areas and the cost effectiveness in dollars per ton of NOx reduced. </a:t>
            </a:r>
            <a:endParaRPr lang="en-US" sz="1800" dirty="0" smtClean="0"/>
          </a:p>
          <a:p>
            <a:r>
              <a:rPr lang="en-US" sz="1800" dirty="0" smtClean="0"/>
              <a:t>Applicants </a:t>
            </a:r>
            <a:r>
              <a:rPr lang="en-US" sz="1800" dirty="0"/>
              <a:t>must demonstrate that fueling/charging infrastructure will be in place to service vehicles funded by the project by the time funds are awarded. </a:t>
            </a:r>
          </a:p>
        </p:txBody>
      </p:sp>
      <p:pic>
        <p:nvPicPr>
          <p:cNvPr id="4" name="Picture 2" descr="G:\ADEQ Graphics\ADEQ Logo\Color\ADEQ_logo_color.jpg"/>
          <p:cNvPicPr>
            <a:picLocks noChangeAspect="1" noChangeArrowheads="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normAutofit fontScale="85000" lnSpcReduction="20000"/>
          </a:bodyPr>
          <a:lstStyle/>
          <a:p>
            <a:fld id="{1A4721A4-36F3-41CA-85A2-E22168A18827}" type="slidenum">
              <a:rPr lang="en-US" smtClean="0"/>
              <a:t>26</a:t>
            </a:fld>
            <a:endParaRPr lang="en-US"/>
          </a:p>
        </p:txBody>
      </p:sp>
      <p:pic>
        <p:nvPicPr>
          <p:cNvPr id="7" name="Content Placeholder 5"/>
          <p:cNvPicPr>
            <a:picLocks/>
          </p:cNvPicPr>
          <p:nvPr/>
        </p:nvPicPr>
        <p:blipFill rotWithShape="1">
          <a:blip r:embed="rId5">
            <a:extLst>
              <a:ext uri="{28A0092B-C50C-407E-A947-70E740481C1C}">
                <a14:useLocalDpi xmlns:a14="http://schemas.microsoft.com/office/drawing/2010/main" val="0"/>
              </a:ext>
            </a:extLst>
          </a:blip>
          <a:srcRect l="9680" r="11261"/>
          <a:stretch/>
        </p:blipFill>
        <p:spPr>
          <a:xfrm>
            <a:off x="6386353" y="4771258"/>
            <a:ext cx="2073854" cy="1332748"/>
          </a:xfrm>
          <a:prstGeom prst="rect">
            <a:avLst/>
          </a:prstGeom>
          <a:ln w="12700">
            <a:solidFill>
              <a:schemeClr val="bg1"/>
            </a:solidFill>
          </a:ln>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352" y="1567669"/>
            <a:ext cx="1728225" cy="172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3096" t="17756" b="23773"/>
          <a:stretch/>
        </p:blipFill>
        <p:spPr bwMode="auto">
          <a:xfrm>
            <a:off x="5906676" y="3283914"/>
            <a:ext cx="2687578" cy="148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301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Light-Duty Electric Vehicle Infrastructure Rebate Program</a:t>
            </a:r>
          </a:p>
        </p:txBody>
      </p:sp>
      <p:sp>
        <p:nvSpPr>
          <p:cNvPr id="3" name="Content Placeholder 2"/>
          <p:cNvSpPr>
            <a:spLocks noGrp="1"/>
          </p:cNvSpPr>
          <p:nvPr>
            <p:ph sz="quarter" idx="1"/>
          </p:nvPr>
        </p:nvSpPr>
        <p:spPr>
          <a:xfrm>
            <a:off x="612648" y="1600201"/>
            <a:ext cx="8153400" cy="1291129"/>
          </a:xfrm>
        </p:spPr>
        <p:txBody>
          <a:bodyPr>
            <a:noAutofit/>
          </a:bodyPr>
          <a:lstStyle/>
          <a:p>
            <a:r>
              <a:rPr lang="en-US" sz="2400" dirty="0"/>
              <a:t>The Arkansas Energy Office (AEO), which has recently moved under the umbrella of ADEQ, would </a:t>
            </a:r>
            <a:r>
              <a:rPr lang="en-US" sz="2400" dirty="0" smtClean="0"/>
              <a:t>oversee </a:t>
            </a:r>
            <a:r>
              <a:rPr lang="en-US" sz="2400" dirty="0"/>
              <a:t>funding for implementation of a rebate program for EV </a:t>
            </a:r>
            <a:r>
              <a:rPr lang="en-US" sz="2400" dirty="0" smtClean="0"/>
              <a:t>charging </a:t>
            </a:r>
            <a:r>
              <a:rPr lang="en-US" sz="2400" dirty="0"/>
              <a:t>stations. </a:t>
            </a:r>
            <a:endParaRPr lang="en-US" sz="2400" dirty="0" smtClean="0"/>
          </a:p>
          <a:p>
            <a:r>
              <a:rPr lang="en-US" sz="2400" dirty="0" smtClean="0"/>
              <a:t>The </a:t>
            </a:r>
            <a:r>
              <a:rPr lang="en-US" sz="2400" dirty="0"/>
              <a:t>integration of the AEO </a:t>
            </a:r>
            <a:r>
              <a:rPr lang="en-US" sz="2400" dirty="0" smtClean="0"/>
              <a:t>into ADEQ has improved coordination between the Office of Air Quality and AEO and enhanced the implementation of VW programs.</a:t>
            </a:r>
          </a:p>
          <a:p>
            <a:r>
              <a:rPr lang="en-US" sz="2400" dirty="0" smtClean="0"/>
              <a:t>This program would provide funding up to the maximum amount allowed under the consent decree of fifteen percent ($2,197,156)</a:t>
            </a:r>
            <a:endParaRPr lang="en-US" sz="2200" dirty="0" smtClean="0"/>
          </a:p>
        </p:txBody>
      </p:sp>
      <p:sp>
        <p:nvSpPr>
          <p:cNvPr id="5" name="Content Placeholder 2"/>
          <p:cNvSpPr txBox="1">
            <a:spLocks/>
          </p:cNvSpPr>
          <p:nvPr/>
        </p:nvSpPr>
        <p:spPr>
          <a:xfrm>
            <a:off x="539475" y="4158695"/>
            <a:ext cx="8153400" cy="179954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sz="2200" dirty="0" smtClean="0"/>
          </a:p>
        </p:txBody>
      </p:sp>
      <p:pic>
        <p:nvPicPr>
          <p:cNvPr id="6"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normAutofit fontScale="85000" lnSpcReduction="20000"/>
          </a:bodyPr>
          <a:lstStyle/>
          <a:p>
            <a:fld id="{1A4721A4-36F3-41CA-85A2-E22168A18827}" type="slidenum">
              <a:rPr lang="en-US" smtClean="0"/>
              <a:t>27</a:t>
            </a:fld>
            <a:endParaRPr lang="en-US"/>
          </a:p>
        </p:txBody>
      </p:sp>
    </p:spTree>
    <p:extLst>
      <p:ext uri="{BB962C8B-B14F-4D97-AF65-F5344CB8AC3E}">
        <p14:creationId xmlns:p14="http://schemas.microsoft.com/office/powerpoint/2010/main" val="2841608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142" y="1608694"/>
            <a:ext cx="3047858" cy="447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Diesel Emissions Reduction Act (DERA)</a:t>
            </a:r>
            <a:endParaRPr lang="en-US" dirty="0"/>
          </a:p>
        </p:txBody>
      </p:sp>
      <p:sp>
        <p:nvSpPr>
          <p:cNvPr id="3" name="Content Placeholder 2"/>
          <p:cNvSpPr>
            <a:spLocks noGrp="1"/>
          </p:cNvSpPr>
          <p:nvPr>
            <p:ph sz="quarter" idx="1"/>
          </p:nvPr>
        </p:nvSpPr>
        <p:spPr>
          <a:xfrm>
            <a:off x="0" y="1431941"/>
            <a:ext cx="6530656" cy="4915840"/>
          </a:xfrm>
        </p:spPr>
        <p:txBody>
          <a:bodyPr>
            <a:noAutofit/>
          </a:bodyPr>
          <a:lstStyle/>
          <a:p>
            <a:r>
              <a:rPr lang="en-US" sz="2400" dirty="0"/>
              <a:t>This Plan allocates </a:t>
            </a:r>
            <a:r>
              <a:rPr lang="en-US" sz="2400" dirty="0" smtClean="0"/>
              <a:t>funds </a:t>
            </a:r>
            <a:r>
              <a:rPr lang="en-US" sz="2400" dirty="0"/>
              <a:t>toward supplementing state funding sources for the State voluntary match under the State Clean Diesel </a:t>
            </a:r>
            <a:r>
              <a:rPr lang="en-US" sz="2400" dirty="0" smtClean="0"/>
              <a:t>Grant.</a:t>
            </a:r>
          </a:p>
          <a:p>
            <a:r>
              <a:rPr lang="en-US" sz="2400" dirty="0"/>
              <a:t>ADEQ has utilized funding under the State Clean Diesel Grant </a:t>
            </a:r>
            <a:r>
              <a:rPr lang="en-US" sz="2400" dirty="0" smtClean="0"/>
              <a:t>to </a:t>
            </a:r>
            <a:r>
              <a:rPr lang="en-US" sz="2400" dirty="0"/>
              <a:t>administer the Reduce Emissions from Diesels (Go RED!) funding assistance program. </a:t>
            </a:r>
            <a:endParaRPr lang="en-US" sz="2400" dirty="0" smtClean="0"/>
          </a:p>
          <a:p>
            <a:r>
              <a:rPr lang="en-US" sz="2400" dirty="0" smtClean="0"/>
              <a:t>Go </a:t>
            </a:r>
            <a:r>
              <a:rPr lang="en-US" sz="2400" dirty="0"/>
              <a:t>RED! is a competitive funding assistance program that assists Arkansas-based public, private, and nonprofit entities in reducing diesel emissions in the </a:t>
            </a:r>
            <a:r>
              <a:rPr lang="en-US" sz="2400" dirty="0" smtClean="0"/>
              <a:t>State </a:t>
            </a:r>
            <a:r>
              <a:rPr lang="en-US" sz="2400" dirty="0"/>
              <a:t>through exhaust control, engine upgrade, idling reduction, and engine/vehicle replacement projects.</a:t>
            </a:r>
            <a:endParaRPr lang="en-US" sz="2400" dirty="0" smtClean="0"/>
          </a:p>
          <a:p>
            <a:endParaRPr lang="en-US" sz="2200" dirty="0" smtClean="0"/>
          </a:p>
        </p:txBody>
      </p:sp>
      <p:sp>
        <p:nvSpPr>
          <p:cNvPr id="5" name="Content Placeholder 2"/>
          <p:cNvSpPr txBox="1">
            <a:spLocks/>
          </p:cNvSpPr>
          <p:nvPr/>
        </p:nvSpPr>
        <p:spPr>
          <a:xfrm>
            <a:off x="539475" y="4158695"/>
            <a:ext cx="8153400" cy="179954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sz="2200" dirty="0" smtClean="0"/>
          </a:p>
        </p:txBody>
      </p:sp>
      <p:pic>
        <p:nvPicPr>
          <p:cNvPr id="6" name="Picture 2" descr="G:\ADEQ Graphics\ADEQ Logo\Color\ADEQ_logo_color.jpg"/>
          <p:cNvPicPr>
            <a:picLocks noChangeAspect="1" noChangeArrowheads="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normAutofit fontScale="85000" lnSpcReduction="20000"/>
          </a:bodyPr>
          <a:lstStyle/>
          <a:p>
            <a:fld id="{1A4721A4-36F3-41CA-85A2-E22168A18827}" type="slidenum">
              <a:rPr lang="en-US" smtClean="0"/>
              <a:t>28</a:t>
            </a:fld>
            <a:endParaRPr lang="en-US"/>
          </a:p>
        </p:txBody>
      </p:sp>
    </p:spTree>
    <p:extLst>
      <p:ext uri="{BB962C8B-B14F-4D97-AF65-F5344CB8AC3E}">
        <p14:creationId xmlns:p14="http://schemas.microsoft.com/office/powerpoint/2010/main" val="222613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Agency Fleet Emission Reduction Grant (SAFER)</a:t>
            </a:r>
          </a:p>
        </p:txBody>
      </p:sp>
      <p:sp>
        <p:nvSpPr>
          <p:cNvPr id="3" name="Content Placeholder 2"/>
          <p:cNvSpPr>
            <a:spLocks noGrp="1"/>
          </p:cNvSpPr>
          <p:nvPr>
            <p:ph sz="quarter" idx="1"/>
          </p:nvPr>
        </p:nvSpPr>
        <p:spPr>
          <a:xfrm>
            <a:off x="-1" y="1585559"/>
            <a:ext cx="8834955" cy="4762221"/>
          </a:xfrm>
        </p:spPr>
        <p:txBody>
          <a:bodyPr>
            <a:noAutofit/>
          </a:bodyPr>
          <a:lstStyle/>
          <a:p>
            <a:r>
              <a:rPr lang="en-US" sz="2400" dirty="0"/>
              <a:t>A small  percentage  (eight  percent)  of  funds  would be  used  to  enable State  Agency  classes  4–8 medium- and heavy-duty vehicles to be replaced or repowered with any fuel allowable under the VW  settlement.  </a:t>
            </a:r>
            <a:endParaRPr lang="en-US" sz="2200" dirty="0" smtClean="0"/>
          </a:p>
        </p:txBody>
      </p:sp>
      <p:sp>
        <p:nvSpPr>
          <p:cNvPr id="5" name="Content Placeholder 2"/>
          <p:cNvSpPr txBox="1">
            <a:spLocks/>
          </p:cNvSpPr>
          <p:nvPr/>
        </p:nvSpPr>
        <p:spPr>
          <a:xfrm>
            <a:off x="539475" y="4158695"/>
            <a:ext cx="8153400" cy="1799541"/>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sz="2200" dirty="0" smtClean="0"/>
          </a:p>
        </p:txBody>
      </p:sp>
      <p:pic>
        <p:nvPicPr>
          <p:cNvPr id="6"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normAutofit fontScale="85000" lnSpcReduction="20000"/>
          </a:bodyPr>
          <a:lstStyle/>
          <a:p>
            <a:fld id="{1A4721A4-36F3-41CA-85A2-E22168A18827}" type="slidenum">
              <a:rPr lang="en-US" smtClean="0"/>
              <a:t>29</a:t>
            </a:fld>
            <a:endParaRPr lang="en-US"/>
          </a:p>
        </p:txBody>
      </p:sp>
    </p:spTree>
    <p:extLst>
      <p:ext uri="{BB962C8B-B14F-4D97-AF65-F5344CB8AC3E}">
        <p14:creationId xmlns:p14="http://schemas.microsoft.com/office/powerpoint/2010/main" val="333963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Volkswagen Partial Settlement	</a:t>
            </a:r>
            <a:endParaRPr lang="en-US" dirty="0"/>
          </a:p>
        </p:txBody>
      </p:sp>
    </p:spTree>
    <p:extLst>
      <p:ext uri="{BB962C8B-B14F-4D97-AF65-F5344CB8AC3E}">
        <p14:creationId xmlns:p14="http://schemas.microsoft.com/office/powerpoint/2010/main" val="1285403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r>
              <a:rPr lang="en-US" dirty="0" smtClean="0"/>
              <a:t>and More </a:t>
            </a:r>
            <a:r>
              <a:rPr lang="en-US" dirty="0"/>
              <a:t>information</a:t>
            </a:r>
          </a:p>
        </p:txBody>
      </p:sp>
      <p:sp>
        <p:nvSpPr>
          <p:cNvPr id="3" name="Content Placeholder 2"/>
          <p:cNvSpPr>
            <a:spLocks noGrp="1"/>
          </p:cNvSpPr>
          <p:nvPr>
            <p:ph sz="quarter" idx="1"/>
          </p:nvPr>
        </p:nvSpPr>
        <p:spPr>
          <a:xfrm>
            <a:off x="612648" y="1600200"/>
            <a:ext cx="5573499" cy="4495800"/>
          </a:xfrm>
        </p:spPr>
        <p:txBody>
          <a:bodyPr>
            <a:normAutofit/>
          </a:bodyPr>
          <a:lstStyle/>
          <a:p>
            <a:endParaRPr lang="en-US" sz="2400" dirty="0" smtClean="0"/>
          </a:p>
          <a:p>
            <a:r>
              <a:rPr lang="en-US" sz="2400" dirty="0" smtClean="0"/>
              <a:t>ADEQ has set up a webpage to provide information to the public on plan development and implementation</a:t>
            </a:r>
          </a:p>
          <a:p>
            <a:pPr marL="0" indent="0">
              <a:buNone/>
            </a:pPr>
            <a:r>
              <a:rPr lang="en-US" sz="2200" dirty="0">
                <a:solidFill>
                  <a:schemeClr val="bg1">
                    <a:lumMod val="50000"/>
                  </a:schemeClr>
                </a:solidFill>
              </a:rPr>
              <a:t>https://</a:t>
            </a:r>
            <a:r>
              <a:rPr lang="en-US" sz="2200" dirty="0" smtClean="0">
                <a:solidFill>
                  <a:schemeClr val="bg1">
                    <a:lumMod val="50000"/>
                  </a:schemeClr>
                </a:solidFill>
              </a:rPr>
              <a:t>www.adeq.state.ar.us/air/planning/vw.aspx. </a:t>
            </a:r>
            <a:endParaRPr lang="en-US" sz="2200" dirty="0">
              <a:solidFill>
                <a:schemeClr val="bg1">
                  <a:lumMod val="50000"/>
                </a:schemeClr>
              </a:solidFill>
            </a:endParaRPr>
          </a:p>
          <a:p>
            <a:r>
              <a:rPr lang="en-US" sz="2400" dirty="0" smtClean="0"/>
              <a:t>The public can also sign up for email updates.</a:t>
            </a:r>
          </a:p>
          <a:p>
            <a:r>
              <a:rPr lang="en-US" sz="2400" dirty="0" smtClean="0"/>
              <a:t>ADEQ is currently finalizing the details  and documentation of the programs and will begin implementation this year. </a:t>
            </a:r>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146" y="1700775"/>
            <a:ext cx="29432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G:\ADEQ Graphics\ADEQ Logo\Color\ADEQ_logo_color.jpg"/>
          <p:cNvPicPr>
            <a:picLocks noChangeAspect="1" noChangeArrowheads="1"/>
          </p:cNvPicPr>
          <p:nvPr/>
        </p:nvPicPr>
        <p:blipFill>
          <a:blip r:embed="rId4" cstate="email">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1A4721A4-36F3-41CA-85A2-E22168A18827}" type="slidenum">
              <a:rPr lang="en-US" smtClean="0"/>
              <a:t>30</a:t>
            </a:fld>
            <a:endParaRPr lang="en-US"/>
          </a:p>
        </p:txBody>
      </p:sp>
    </p:spTree>
    <p:extLst>
      <p:ext uri="{BB962C8B-B14F-4D97-AF65-F5344CB8AC3E}">
        <p14:creationId xmlns:p14="http://schemas.microsoft.com/office/powerpoint/2010/main" val="778675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5188312" cy="990600"/>
          </a:xfrm>
        </p:spPr>
        <p:txBody>
          <a:bodyPr>
            <a:normAutofit fontScale="90000"/>
          </a:bodyPr>
          <a:lstStyle/>
          <a:p>
            <a:r>
              <a:rPr lang="en-US" dirty="0" smtClean="0"/>
              <a:t>Another Scandal? Another Approach?</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A4721A4-36F3-41CA-85A2-E22168A18827}" type="slidenum">
              <a:rPr lang="en-US" smtClean="0"/>
              <a:t>31</a:t>
            </a:fld>
            <a:endParaRPr lang="en-US"/>
          </a:p>
        </p:txBody>
      </p:sp>
      <p:sp>
        <p:nvSpPr>
          <p:cNvPr id="4" name="Content Placeholder 3"/>
          <p:cNvSpPr>
            <a:spLocks noGrp="1"/>
          </p:cNvSpPr>
          <p:nvPr>
            <p:ph sz="quarter" idx="1"/>
          </p:nvPr>
        </p:nvSpPr>
        <p:spPr>
          <a:xfrm>
            <a:off x="612648" y="1600199"/>
            <a:ext cx="8153400" cy="5093225"/>
          </a:xfrm>
        </p:spPr>
        <p:txBody>
          <a:bodyPr>
            <a:normAutofit fontScale="85000" lnSpcReduction="10000"/>
          </a:bodyPr>
          <a:lstStyle/>
          <a:p>
            <a:r>
              <a:rPr lang="en-US" dirty="0" smtClean="0"/>
              <a:t>On January 10, 2019, Fiat Chrysler agreed to pay $800 million to settle charges that its diesel vehicles sold in the United States had software that allowed it to violate emissions rules. This is a fraction of the $14.7 billion that Volkswagen is obligated to pay under its settlement.</a:t>
            </a:r>
          </a:p>
          <a:p>
            <a:pPr lvl="1"/>
            <a:r>
              <a:rPr lang="en-US" dirty="0" smtClean="0"/>
              <a:t>Fiat Chrysler will do the following: </a:t>
            </a:r>
          </a:p>
          <a:p>
            <a:pPr lvl="2"/>
            <a:r>
              <a:rPr lang="en-US" dirty="0" smtClean="0"/>
              <a:t>Pay about $400 million in civil penalties and fines to various federal agencies and the State of California; </a:t>
            </a:r>
          </a:p>
          <a:p>
            <a:pPr lvl="2"/>
            <a:r>
              <a:rPr lang="en-US" dirty="0" smtClean="0"/>
              <a:t>Implement a program to mitigate excess pollution from these vehicles by improving the efficiency of 200,000 aftermarket catalytic converters sold for use on light-duty vehicles by July 1, 2020; and</a:t>
            </a:r>
          </a:p>
          <a:p>
            <a:pPr lvl="2"/>
            <a:r>
              <a:rPr lang="en-US" dirty="0" smtClean="0"/>
              <a:t>Implement a repair program  for more than 100,000 noncompliant diesel vehicles.</a:t>
            </a:r>
          </a:p>
          <a:p>
            <a:r>
              <a:rPr lang="en-US" dirty="0" smtClean="0"/>
              <a:t>Fiat Chrysler has not admitted to guilt or any wrongdoing under the settlement.</a:t>
            </a:r>
          </a:p>
          <a:p>
            <a:pPr lvl="2"/>
            <a:endParaRPr lang="en-US" dirty="0"/>
          </a:p>
        </p:txBody>
      </p:sp>
      <p:pic>
        <p:nvPicPr>
          <p:cNvPr id="2050" name="Picture 2" descr="C:\Users\montgomery\Desktop\5bd86c1f7dcf1.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620" y="0"/>
            <a:ext cx="2150680" cy="127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0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smtClean="0"/>
              <a:t>Stuart Spencer</a:t>
            </a:r>
          </a:p>
          <a:p>
            <a:r>
              <a:rPr lang="en-US" dirty="0" smtClean="0"/>
              <a:t>Associate Director</a:t>
            </a:r>
          </a:p>
          <a:p>
            <a:r>
              <a:rPr lang="en-US" dirty="0" smtClean="0"/>
              <a:t>Office of Air Quality, ADEQ</a:t>
            </a:r>
          </a:p>
          <a:p>
            <a:r>
              <a:rPr lang="en-US" dirty="0" smtClean="0"/>
              <a:t>spencer@adeq.state.ar.us</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5"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4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Allegations against Volkswagen</a:t>
            </a:r>
            <a:endParaRPr lang="en-US" dirty="0"/>
          </a:p>
        </p:txBody>
      </p:sp>
      <p:sp>
        <p:nvSpPr>
          <p:cNvPr id="5" name="Content Placeholder 4"/>
          <p:cNvSpPr>
            <a:spLocks noGrp="1"/>
          </p:cNvSpPr>
          <p:nvPr>
            <p:ph sz="quarter" idx="1"/>
          </p:nvPr>
        </p:nvSpPr>
        <p:spPr>
          <a:xfrm>
            <a:off x="601694" y="1589566"/>
            <a:ext cx="4031865" cy="3294231"/>
          </a:xfrm>
        </p:spPr>
        <p:txBody>
          <a:bodyPr>
            <a:noAutofit/>
          </a:bodyPr>
          <a:lstStyle/>
          <a:p>
            <a:r>
              <a:rPr lang="en-US" sz="2400" dirty="0" smtClean="0"/>
              <a:t>September 18, 2015 –    EPA issued a Notice of Violation of the Clean Air Act to Volkswagen for the alleged sale of </a:t>
            </a:r>
            <a:r>
              <a:rPr lang="en-US" sz="2400" dirty="0" smtClean="0">
                <a:solidFill>
                  <a:schemeClr val="tx2"/>
                </a:solidFill>
              </a:rPr>
              <a:t>~</a:t>
            </a:r>
            <a:r>
              <a:rPr lang="en-US" sz="2400" dirty="0" smtClean="0"/>
              <a:t> 500,000 turbocharged direct Injection diesel (TDI) vehicles equipped with emission control defeat devices.</a:t>
            </a:r>
          </a:p>
        </p:txBody>
      </p:sp>
      <p:pic>
        <p:nvPicPr>
          <p:cNvPr id="3" name="Content Placeholder 2"/>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25605" y="2002946"/>
            <a:ext cx="4209350" cy="2424584"/>
          </a:xfrm>
        </p:spPr>
      </p:pic>
      <p:pic>
        <p:nvPicPr>
          <p:cNvPr id="6" name="Picture 2" descr="G:\ADEQ Graphics\ADEQ Logo\Color\ADEQ_logo_color.jpg"/>
          <p:cNvPicPr>
            <a:picLocks noChangeAspect="1" noChangeArrowheads="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616285" y="4922203"/>
            <a:ext cx="8034550" cy="219367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t>Vehicles subject to the Notice of Violation and subsequent litigation emitted up to forty</a:t>
            </a:r>
            <a:r>
              <a:rPr lang="en-US" sz="2400" dirty="0" smtClean="0">
                <a:solidFill>
                  <a:schemeClr val="tx2"/>
                </a:solidFill>
              </a:rPr>
              <a:t> </a:t>
            </a:r>
            <a:r>
              <a:rPr lang="en-US" sz="2400" dirty="0" smtClean="0"/>
              <a:t>times more nitrogen oxides than allowed under applicable emission standards.</a:t>
            </a:r>
            <a:endParaRPr lang="en-US" sz="2400" dirty="0"/>
          </a:p>
        </p:txBody>
      </p:sp>
      <p:sp>
        <p:nvSpPr>
          <p:cNvPr id="2" name="Slide Number Placeholder 1"/>
          <p:cNvSpPr>
            <a:spLocks noGrp="1"/>
          </p:cNvSpPr>
          <p:nvPr>
            <p:ph type="sldNum" sz="quarter" idx="16"/>
          </p:nvPr>
        </p:nvSpPr>
        <p:spPr/>
        <p:txBody>
          <a:bodyPr>
            <a:normAutofit fontScale="85000" lnSpcReduction="20000"/>
          </a:bodyPr>
          <a:lstStyle/>
          <a:p>
            <a:fld id="{1A4721A4-36F3-41CA-85A2-E22168A18827}" type="slidenum">
              <a:rPr lang="en-US" smtClean="0"/>
              <a:t>4</a:t>
            </a:fld>
            <a:endParaRPr lang="en-US"/>
          </a:p>
        </p:txBody>
      </p:sp>
    </p:spTree>
    <p:extLst>
      <p:ext uri="{BB962C8B-B14F-4D97-AF65-F5344CB8AC3E}">
        <p14:creationId xmlns:p14="http://schemas.microsoft.com/office/powerpoint/2010/main" val="181681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of the Defeat Device</a:t>
            </a:r>
            <a:endParaRPr lang="en-US" dirty="0"/>
          </a:p>
        </p:txBody>
      </p:sp>
      <p:sp>
        <p:nvSpPr>
          <p:cNvPr id="5" name="Content Placeholder 4"/>
          <p:cNvSpPr>
            <a:spLocks noGrp="1"/>
          </p:cNvSpPr>
          <p:nvPr>
            <p:ph sz="quarter" idx="1"/>
          </p:nvPr>
        </p:nvSpPr>
        <p:spPr>
          <a:xfrm>
            <a:off x="0" y="1620239"/>
            <a:ext cx="2803565" cy="4842672"/>
          </a:xfrm>
        </p:spPr>
        <p:txBody>
          <a:bodyPr>
            <a:noAutofit/>
          </a:bodyPr>
          <a:lstStyle/>
          <a:p>
            <a:pPr marL="0" indent="0">
              <a:spcBef>
                <a:spcPts val="0"/>
              </a:spcBef>
              <a:buNone/>
            </a:pPr>
            <a:r>
              <a:rPr lang="en-US" sz="2400" dirty="0" smtClean="0"/>
              <a:t>Volkswagen installed software that turned off pollution controls except during EPA testing, which </a:t>
            </a:r>
          </a:p>
          <a:p>
            <a:pPr marL="0" indent="0">
              <a:spcBef>
                <a:spcPts val="0"/>
              </a:spcBef>
              <a:buNone/>
            </a:pPr>
            <a:r>
              <a:rPr lang="en-US" sz="2400" dirty="0" smtClean="0"/>
              <a:t>both vastly </a:t>
            </a:r>
          </a:p>
          <a:p>
            <a:pPr marL="0" indent="0">
              <a:spcBef>
                <a:spcPts val="0"/>
              </a:spcBef>
              <a:buNone/>
            </a:pPr>
            <a:r>
              <a:rPr lang="en-US" sz="2400" dirty="0" smtClean="0"/>
              <a:t>increased </a:t>
            </a:r>
          </a:p>
          <a:p>
            <a:pPr marL="0" indent="0">
              <a:spcBef>
                <a:spcPts val="0"/>
              </a:spcBef>
              <a:buNone/>
            </a:pPr>
            <a:r>
              <a:rPr lang="en-US" sz="2400" dirty="0" smtClean="0"/>
              <a:t>the </a:t>
            </a:r>
          </a:p>
          <a:p>
            <a:pPr marL="0" indent="0">
              <a:spcBef>
                <a:spcPts val="0"/>
              </a:spcBef>
              <a:buNone/>
            </a:pPr>
            <a:r>
              <a:rPr lang="en-US" sz="2400" dirty="0" smtClean="0"/>
              <a:t>emissions of </a:t>
            </a:r>
          </a:p>
          <a:p>
            <a:pPr marL="0" indent="0">
              <a:spcBef>
                <a:spcPts val="0"/>
              </a:spcBef>
              <a:buNone/>
            </a:pPr>
            <a:r>
              <a:rPr lang="en-US" sz="2400" dirty="0" smtClean="0"/>
              <a:t>nitrogen oxides </a:t>
            </a:r>
          </a:p>
          <a:p>
            <a:pPr marL="0" indent="0">
              <a:spcBef>
                <a:spcPts val="0"/>
              </a:spcBef>
              <a:buNone/>
            </a:pPr>
            <a:r>
              <a:rPr lang="en-US" sz="2400" dirty="0" smtClean="0"/>
              <a:t>and also enhanced vehicle performance.</a:t>
            </a:r>
          </a:p>
        </p:txBody>
      </p:sp>
      <p:pic>
        <p:nvPicPr>
          <p:cNvPr id="6"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616285" y="4922203"/>
            <a:ext cx="8034550" cy="219367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US" sz="2400" dirty="0"/>
          </a:p>
        </p:txBody>
      </p:sp>
      <p:sp>
        <p:nvSpPr>
          <p:cNvPr id="2" name="Slide Number Placeholder 1"/>
          <p:cNvSpPr>
            <a:spLocks noGrp="1"/>
          </p:cNvSpPr>
          <p:nvPr>
            <p:ph type="sldNum" sz="quarter" idx="16"/>
          </p:nvPr>
        </p:nvSpPr>
        <p:spPr/>
        <p:txBody>
          <a:bodyPr>
            <a:normAutofit fontScale="85000" lnSpcReduction="20000"/>
          </a:bodyPr>
          <a:lstStyle/>
          <a:p>
            <a:fld id="{1A4721A4-36F3-41CA-85A2-E22168A18827}" type="slidenum">
              <a:rPr lang="en-US" smtClean="0"/>
              <a:t>5</a:t>
            </a:fld>
            <a:endParaRPr lang="en-US"/>
          </a:p>
        </p:txBody>
      </p:sp>
      <p:pic>
        <p:nvPicPr>
          <p:cNvPr id="1026" name="Picture 2" descr="C:\Users\montgomery\Desktop\c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46" y="1777585"/>
            <a:ext cx="76200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12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Partial Consent Decree</a:t>
            </a:r>
            <a:endParaRPr lang="en-US" dirty="0"/>
          </a:p>
        </p:txBody>
      </p:sp>
      <p:sp>
        <p:nvSpPr>
          <p:cNvPr id="3" name="Content Placeholder 2"/>
          <p:cNvSpPr>
            <a:spLocks noGrp="1"/>
          </p:cNvSpPr>
          <p:nvPr>
            <p:ph sz="quarter" idx="1"/>
          </p:nvPr>
        </p:nvSpPr>
        <p:spPr>
          <a:xfrm>
            <a:off x="612648" y="1600200"/>
            <a:ext cx="8153400" cy="1567209"/>
          </a:xfrm>
        </p:spPr>
        <p:txBody>
          <a:bodyPr>
            <a:normAutofit/>
          </a:bodyPr>
          <a:lstStyle/>
          <a:p>
            <a:r>
              <a:rPr lang="en-US" sz="2200" dirty="0" smtClean="0"/>
              <a:t>October 25, 2016 – Volkswagen enters into the first of three consent decrees to partially settle Clean Air Act violation allegations. The </a:t>
            </a:r>
            <a:r>
              <a:rPr lang="en-US" sz="2200" dirty="0"/>
              <a:t>first consent decree consists of three major parts:</a:t>
            </a:r>
          </a:p>
          <a:p>
            <a:endParaRPr lang="en-US" sz="2400" dirty="0" smtClean="0"/>
          </a:p>
          <a:p>
            <a:endParaRPr lang="en-US" dirty="0"/>
          </a:p>
        </p:txBody>
      </p:sp>
      <p:pic>
        <p:nvPicPr>
          <p:cNvPr id="4"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16284" y="2814521"/>
            <a:ext cx="6142653" cy="345645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000" dirty="0" smtClean="0"/>
              <a:t>Volkswagen must buy back, terminate leases, or provide approved emissions modifications for subject 2.0 L vehicles;</a:t>
            </a:r>
          </a:p>
          <a:p>
            <a:pPr lvl="1"/>
            <a:endParaRPr lang="en-US" sz="1100" dirty="0" smtClean="0"/>
          </a:p>
          <a:p>
            <a:pPr lvl="1"/>
            <a:r>
              <a:rPr lang="en-US" sz="2000" dirty="0" smtClean="0"/>
              <a:t>Volkswagen must invest $2 billion over ten years in projects that increase the use of zero emission vehicles; </a:t>
            </a:r>
            <a:r>
              <a:rPr lang="en-US" sz="2000" dirty="0"/>
              <a:t>and</a:t>
            </a:r>
            <a:endParaRPr lang="en-US" sz="2000" dirty="0" smtClean="0"/>
          </a:p>
          <a:p>
            <a:pPr lvl="1"/>
            <a:endParaRPr lang="en-US" sz="1100" dirty="0" smtClean="0"/>
          </a:p>
          <a:p>
            <a:pPr lvl="1"/>
            <a:r>
              <a:rPr lang="en-US" sz="2000" dirty="0" smtClean="0"/>
              <a:t>Volkswagen must pay $2.7 billion to an Environmental Mitigation Trust for states to fund projects to reduce emissions of nitrogen oxides.</a:t>
            </a:r>
          </a:p>
          <a:p>
            <a:endParaRPr lang="en-US" dirty="0"/>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135" y="2814520"/>
            <a:ext cx="1564280" cy="76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2330" y="4120290"/>
            <a:ext cx="19526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1839" y="4994524"/>
            <a:ext cx="1602686" cy="10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normAutofit fontScale="85000" lnSpcReduction="20000"/>
          </a:bodyPr>
          <a:lstStyle/>
          <a:p>
            <a:fld id="{1A4721A4-36F3-41CA-85A2-E22168A18827}" type="slidenum">
              <a:rPr lang="en-US" smtClean="0"/>
              <a:t>6</a:t>
            </a:fld>
            <a:endParaRPr lang="en-US"/>
          </a:p>
        </p:txBody>
      </p:sp>
    </p:spTree>
    <p:extLst>
      <p:ext uri="{BB962C8B-B14F-4D97-AF65-F5344CB8AC3E}">
        <p14:creationId xmlns:p14="http://schemas.microsoft.com/office/powerpoint/2010/main" val="101599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and Third Partial Consent Decrees</a:t>
            </a:r>
            <a:endParaRPr lang="en-US" dirty="0"/>
          </a:p>
        </p:txBody>
      </p:sp>
      <p:sp>
        <p:nvSpPr>
          <p:cNvPr id="3" name="Content Placeholder 2"/>
          <p:cNvSpPr>
            <a:spLocks noGrp="1"/>
          </p:cNvSpPr>
          <p:nvPr>
            <p:ph sz="quarter" idx="1"/>
          </p:nvPr>
        </p:nvSpPr>
        <p:spPr>
          <a:xfrm>
            <a:off x="489530" y="4696365"/>
            <a:ext cx="8153400" cy="1459390"/>
          </a:xfrm>
        </p:spPr>
        <p:txBody>
          <a:bodyPr>
            <a:noAutofit/>
          </a:bodyPr>
          <a:lstStyle/>
          <a:p>
            <a:r>
              <a:rPr lang="en-US" sz="2200" dirty="0" smtClean="0"/>
              <a:t>January </a:t>
            </a:r>
            <a:r>
              <a:rPr lang="en-US" sz="2200" dirty="0"/>
              <a:t>11, 2017– Volkswagen enters into a third partial consent decree addressing Volkswagen’s liability under the Clean Air Act for civil penalties and injunctive relief to prevent similar future violations</a:t>
            </a:r>
            <a:r>
              <a:rPr lang="en-US" sz="2200" dirty="0" smtClean="0"/>
              <a:t>.</a:t>
            </a:r>
          </a:p>
          <a:p>
            <a:pPr lvl="1"/>
            <a:r>
              <a:rPr lang="en-US" sz="2000" dirty="0"/>
              <a:t>In total, Volkswagen </a:t>
            </a:r>
            <a:r>
              <a:rPr lang="en-US" sz="2000" dirty="0" smtClean="0"/>
              <a:t>must </a:t>
            </a:r>
            <a:r>
              <a:rPr lang="en-US" sz="2000" dirty="0"/>
              <a:t>pay$14.7 </a:t>
            </a:r>
            <a:r>
              <a:rPr lang="en-US" sz="2000" dirty="0" smtClean="0"/>
              <a:t>billion in </a:t>
            </a:r>
            <a:r>
              <a:rPr lang="en-US" sz="2000" dirty="0"/>
              <a:t>settlement </a:t>
            </a:r>
            <a:endParaRPr lang="en-US" sz="2000" dirty="0" smtClean="0"/>
          </a:p>
          <a:p>
            <a:pPr marL="685800" lvl="2" indent="0">
              <a:buNone/>
            </a:pPr>
            <a:r>
              <a:rPr lang="en-US" sz="1700" dirty="0" smtClean="0"/>
              <a:t>fees</a:t>
            </a:r>
            <a:endParaRPr lang="en-US" sz="1700" dirty="0"/>
          </a:p>
          <a:p>
            <a:pPr lvl="1"/>
            <a:endParaRPr lang="en-US" sz="1900" dirty="0"/>
          </a:p>
          <a:p>
            <a:pPr lvl="2"/>
            <a:endParaRPr lang="en-US" sz="1600" dirty="0"/>
          </a:p>
        </p:txBody>
      </p:sp>
      <p:pic>
        <p:nvPicPr>
          <p:cNvPr id="4"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77880" y="1516946"/>
            <a:ext cx="8153400" cy="168982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smtClean="0"/>
              <a:t>December 20, 2016 – Volkswagen enters into a second partial consent decree addressing 3.0 L subject vehicles. The second consent decree consists of two major parts:</a:t>
            </a:r>
          </a:p>
          <a:p>
            <a:pPr lvl="2"/>
            <a:endParaRPr lang="en-US" dirty="0"/>
          </a:p>
        </p:txBody>
      </p:sp>
      <p:sp>
        <p:nvSpPr>
          <p:cNvPr id="6" name="Content Placeholder 2"/>
          <p:cNvSpPr txBox="1">
            <a:spLocks/>
          </p:cNvSpPr>
          <p:nvPr/>
        </p:nvSpPr>
        <p:spPr>
          <a:xfrm>
            <a:off x="758207" y="2660900"/>
            <a:ext cx="6282037" cy="218908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sz="2000" dirty="0" smtClean="0"/>
              <a:t>Volkswagen must buy</a:t>
            </a:r>
            <a:r>
              <a:rPr lang="en-US" sz="2000" dirty="0" smtClean="0">
                <a:solidFill>
                  <a:srgbClr val="FF0000"/>
                </a:solidFill>
              </a:rPr>
              <a:t> </a:t>
            </a:r>
            <a:r>
              <a:rPr lang="en-US" sz="2000" dirty="0" smtClean="0"/>
              <a:t>back, terminate leases, or provide approved emission modifications for subject 3.0 L vehicles; </a:t>
            </a:r>
            <a:r>
              <a:rPr lang="en-US" sz="2000" dirty="0"/>
              <a:t>and</a:t>
            </a:r>
            <a:endParaRPr lang="en-US" sz="2000" dirty="0" smtClean="0"/>
          </a:p>
          <a:p>
            <a:pPr lvl="1"/>
            <a:endParaRPr lang="en-US" sz="1000" dirty="0" smtClean="0"/>
          </a:p>
          <a:p>
            <a:pPr lvl="1"/>
            <a:r>
              <a:rPr lang="en-US" sz="2000" dirty="0" smtClean="0"/>
              <a:t>Volkswagen must pay an additional $225,000,000 into the Environmental Mitigation Trust. </a:t>
            </a:r>
          </a:p>
          <a:p>
            <a:pPr lvl="2"/>
            <a:endParaRPr lang="en-US" sz="18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135" y="2629739"/>
            <a:ext cx="1564280" cy="76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0244" y="3535134"/>
            <a:ext cx="1602686" cy="104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normAutofit fontScale="85000" lnSpcReduction="20000"/>
          </a:bodyPr>
          <a:lstStyle/>
          <a:p>
            <a:fld id="{1A4721A4-36F3-41CA-85A2-E22168A18827}" type="slidenum">
              <a:rPr lang="en-US" smtClean="0"/>
              <a:t>7</a:t>
            </a:fld>
            <a:endParaRPr lang="en-US"/>
          </a:p>
        </p:txBody>
      </p:sp>
    </p:spTree>
    <p:extLst>
      <p:ext uri="{BB962C8B-B14F-4D97-AF65-F5344CB8AC3E}">
        <p14:creationId xmlns:p14="http://schemas.microsoft.com/office/powerpoint/2010/main" val="206634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Consequences</a:t>
            </a:r>
            <a:endParaRPr lang="en-US" dirty="0"/>
          </a:p>
        </p:txBody>
      </p:sp>
      <p:pic>
        <p:nvPicPr>
          <p:cNvPr id="4" name="Picture 2" descr="G:\ADEQ Graphics\ADEQ Logo\Color\ADEQ_logo_color.jpg"/>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145135" y="6110387"/>
            <a:ext cx="1770185" cy="6437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77880" y="1516945"/>
            <a:ext cx="8153400" cy="4915293"/>
          </a:xfrm>
          <a:prstGeom prst="rect">
            <a:avLst/>
          </a:prstGeom>
        </p:spPr>
        <p:txBody>
          <a:bodyPr vert="horz">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smtClean="0"/>
              <a:t>In 2015, a Harvard study concluded that fifty-nine premature deaths occurred as a result of the scandal and that this number could increase to 120. </a:t>
            </a:r>
          </a:p>
          <a:p>
            <a:r>
              <a:rPr lang="en-US" sz="2200" dirty="0" smtClean="0"/>
              <a:t>On January 11, 2017, VW pled guilty to three criminal felony counts and to pay $2.8 billion in a fine. In addition The court appointed a</a:t>
            </a:r>
            <a:r>
              <a:rPr lang="en-US" sz="2200" dirty="0" smtClean="0">
                <a:solidFill>
                  <a:srgbClr val="FF0000"/>
                </a:solidFill>
              </a:rPr>
              <a:t> </a:t>
            </a:r>
            <a:r>
              <a:rPr lang="en-US" sz="2200" dirty="0" smtClean="0"/>
              <a:t>monitor to oversee the parent company.  </a:t>
            </a:r>
          </a:p>
          <a:p>
            <a:pPr lvl="1"/>
            <a:r>
              <a:rPr lang="en-US" sz="1900" dirty="0" smtClean="0"/>
              <a:t>VW also agreed to pay $1.5 billion in civil penalties in connection with the importation and sale of these cars as well as Customs and Border Protection claims for customs fraud.</a:t>
            </a:r>
          </a:p>
          <a:p>
            <a:r>
              <a:rPr lang="en-US" sz="2200" dirty="0" smtClean="0"/>
              <a:t>On </a:t>
            </a:r>
            <a:r>
              <a:rPr lang="en-US" sz="2200" dirty="0"/>
              <a:t>May 3, 2018, Martin </a:t>
            </a:r>
            <a:r>
              <a:rPr lang="en-US" sz="2200" dirty="0" err="1"/>
              <a:t>Winterkorn</a:t>
            </a:r>
            <a:r>
              <a:rPr lang="en-US" sz="2200" dirty="0"/>
              <a:t>, the former chairman of the board of Volkswagen AG was charged with conspiracy and wire fraud in connection with the what </a:t>
            </a:r>
            <a:r>
              <a:rPr lang="en-US" sz="2200" dirty="0" smtClean="0"/>
              <a:t>the Department of Justice (DOJ) </a:t>
            </a:r>
            <a:r>
              <a:rPr lang="en-US" sz="2200" dirty="0"/>
              <a:t>described as the “long-running scheme to cheat U.S. diesel vehicle emissions requirements</a:t>
            </a:r>
            <a:r>
              <a:rPr lang="en-US" sz="2200" dirty="0" smtClean="0"/>
              <a:t>.”</a:t>
            </a:r>
          </a:p>
          <a:p>
            <a:pPr lvl="1"/>
            <a:r>
              <a:rPr lang="en-US" sz="1900" dirty="0" smtClean="0"/>
              <a:t>As of May 3, 2018, </a:t>
            </a:r>
            <a:r>
              <a:rPr lang="en-US" sz="1900" dirty="0"/>
              <a:t>nine VW executives have been charged in connection with their roles in the scandal. Two have pled guilty. </a:t>
            </a:r>
            <a:endParaRPr lang="en-US" sz="1900" dirty="0" smtClean="0"/>
          </a:p>
          <a:p>
            <a:pPr lvl="1"/>
            <a:r>
              <a:rPr lang="en-US" sz="1900" dirty="0" smtClean="0"/>
              <a:t>Four Audi executives were charged on January 17, 2019.</a:t>
            </a:r>
            <a:endParaRPr lang="en-US" sz="1900" dirty="0"/>
          </a:p>
          <a:p>
            <a:endParaRPr lang="en-US" sz="2200" dirty="0"/>
          </a:p>
          <a:p>
            <a:endParaRPr lang="en-US" sz="2200" dirty="0" smtClean="0"/>
          </a:p>
          <a:p>
            <a:pPr lvl="2"/>
            <a:endParaRPr lang="en-US" dirty="0"/>
          </a:p>
        </p:txBody>
      </p:sp>
      <p:sp>
        <p:nvSpPr>
          <p:cNvPr id="6" name="Content Placeholder 2"/>
          <p:cNvSpPr txBox="1">
            <a:spLocks/>
          </p:cNvSpPr>
          <p:nvPr/>
        </p:nvSpPr>
        <p:spPr>
          <a:xfrm>
            <a:off x="758207" y="2660900"/>
            <a:ext cx="6282037" cy="218908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a:endParaRPr lang="en-US" sz="1800" dirty="0"/>
          </a:p>
        </p:txBody>
      </p:sp>
      <p:sp>
        <p:nvSpPr>
          <p:cNvPr id="9" name="Slide Number Placeholder 8"/>
          <p:cNvSpPr>
            <a:spLocks noGrp="1"/>
          </p:cNvSpPr>
          <p:nvPr>
            <p:ph type="sldNum" sz="quarter" idx="12"/>
          </p:nvPr>
        </p:nvSpPr>
        <p:spPr/>
        <p:txBody>
          <a:bodyPr>
            <a:normAutofit fontScale="85000" lnSpcReduction="20000"/>
          </a:bodyPr>
          <a:lstStyle/>
          <a:p>
            <a:fld id="{1A4721A4-36F3-41CA-85A2-E22168A18827}" type="slidenum">
              <a:rPr lang="en-US" smtClean="0"/>
              <a:t>8</a:t>
            </a:fld>
            <a:endParaRPr lang="en-US"/>
          </a:p>
        </p:txBody>
      </p:sp>
    </p:spTree>
    <p:extLst>
      <p:ext uri="{BB962C8B-B14F-4D97-AF65-F5344CB8AC3E}">
        <p14:creationId xmlns:p14="http://schemas.microsoft.com/office/powerpoint/2010/main" val="340660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Mitigation Trust	</a:t>
            </a:r>
            <a:endParaRPr lang="en-US" dirty="0"/>
          </a:p>
        </p:txBody>
      </p:sp>
    </p:spTree>
    <p:extLst>
      <p:ext uri="{BB962C8B-B14F-4D97-AF65-F5344CB8AC3E}">
        <p14:creationId xmlns:p14="http://schemas.microsoft.com/office/powerpoint/2010/main" val="2931551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1143</TotalTime>
  <Words>2508</Words>
  <Application>Microsoft Office PowerPoint</Application>
  <PresentationFormat>On-screen Show (4:3)</PresentationFormat>
  <Paragraphs>300</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Environmental Mitigation Trust</vt:lpstr>
      <vt:lpstr>Overview</vt:lpstr>
      <vt:lpstr>Volkswagen Partial Settlement </vt:lpstr>
      <vt:lpstr>Allegations against Volkswagen</vt:lpstr>
      <vt:lpstr>Use of the Defeat Device</vt:lpstr>
      <vt:lpstr>First Partial Consent Decree</vt:lpstr>
      <vt:lpstr>Second and Third Partial Consent Decrees</vt:lpstr>
      <vt:lpstr>Other Consequences</vt:lpstr>
      <vt:lpstr>Environmental Mitigation Trust </vt:lpstr>
      <vt:lpstr>Environmental Mitigation Trust</vt:lpstr>
      <vt:lpstr>Beneficiary Mitigation Plan</vt:lpstr>
      <vt:lpstr>Eligible Mitigation Action 1</vt:lpstr>
      <vt:lpstr>Eligible Mitigation Action 2</vt:lpstr>
      <vt:lpstr>Eligible Mitigation Action 3</vt:lpstr>
      <vt:lpstr>Eligible Mitigation Action 4</vt:lpstr>
      <vt:lpstr>Eligible Mitigation Action 5</vt:lpstr>
      <vt:lpstr>Eligible Mitigation Action 6</vt:lpstr>
      <vt:lpstr>Eligible Mitigation Action 7</vt:lpstr>
      <vt:lpstr>Eligible Mitigation Action 8</vt:lpstr>
      <vt:lpstr>Eligible Mitigation Action 9</vt:lpstr>
      <vt:lpstr>Eligible Mitigation Action 10</vt:lpstr>
      <vt:lpstr>Arkansas Mitigation Plan</vt:lpstr>
      <vt:lpstr>Arkansas Allocation Under the Trust</vt:lpstr>
      <vt:lpstr>Beneficiary Mitigation Plan</vt:lpstr>
      <vt:lpstr>Arkansas Bus Compressed Natural Gas (ABC) Pilot Program  </vt:lpstr>
      <vt:lpstr>Arkansas Clean Fuels Grant</vt:lpstr>
      <vt:lpstr>Light-Duty Electric Vehicle Infrastructure Rebate Program</vt:lpstr>
      <vt:lpstr>Diesel Emissions Reduction Act (DERA)</vt:lpstr>
      <vt:lpstr>State Agency Fleet Emission Reduction Grant (SAFER)</vt:lpstr>
      <vt:lpstr>Next Steps and More information</vt:lpstr>
      <vt:lpstr>Another Scandal? Another Approach?</vt:lpstr>
      <vt:lpstr>Questions</vt:lpstr>
    </vt:vector>
  </TitlesOfParts>
  <Company>Arkansas Department of Environmental Quality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Mitigation Trust</dc:title>
  <dc:creator>Tricia Treece</dc:creator>
  <cp:lastModifiedBy>vivian koettel</cp:lastModifiedBy>
  <cp:revision>103</cp:revision>
  <dcterms:created xsi:type="dcterms:W3CDTF">2017-05-30T21:22:59Z</dcterms:created>
  <dcterms:modified xsi:type="dcterms:W3CDTF">2019-04-01T15:54:41Z</dcterms:modified>
</cp:coreProperties>
</file>